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41"/>
  </p:notesMasterIdLst>
  <p:handoutMasterIdLst>
    <p:handoutMasterId r:id="rId42"/>
  </p:handoutMasterIdLst>
  <p:sldIdLst>
    <p:sldId id="260" r:id="rId5"/>
    <p:sldId id="261" r:id="rId6"/>
    <p:sldId id="262" r:id="rId7"/>
    <p:sldId id="259" r:id="rId8"/>
    <p:sldId id="263" r:id="rId9"/>
    <p:sldId id="265" r:id="rId10"/>
    <p:sldId id="264" r:id="rId11"/>
    <p:sldId id="266" r:id="rId12"/>
    <p:sldId id="267" r:id="rId13"/>
    <p:sldId id="268" r:id="rId14"/>
    <p:sldId id="269" r:id="rId15"/>
    <p:sldId id="271" r:id="rId16"/>
    <p:sldId id="270"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2" r:id="rId37"/>
    <p:sldId id="291" r:id="rId38"/>
    <p:sldId id="293" r:id="rId39"/>
    <p:sldId id="294"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3725" autoAdjust="0"/>
  </p:normalViewPr>
  <p:slideViewPr>
    <p:cSldViewPr snapToGrid="0">
      <p:cViewPr varScale="1">
        <p:scale>
          <a:sx n="50" d="100"/>
          <a:sy n="50" d="100"/>
        </p:scale>
        <p:origin x="48" y="624"/>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8/22/2023</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8/22/2023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5.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15.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5.xml"/><Relationship Id="rId5" Type="http://schemas.openxmlformats.org/officeDocument/2006/relationships/image" Target="../media/image34.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5.xml"/><Relationship Id="rId6" Type="http://schemas.openxmlformats.org/officeDocument/2006/relationships/image" Target="../media/image34.png"/><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3.png"/><Relationship Id="rId1" Type="http://schemas.openxmlformats.org/officeDocument/2006/relationships/slideLayout" Target="../slideLayouts/slideLayout15.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15.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7.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5.xml"/><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1.png"/><Relationship Id="rId1" Type="http://schemas.openxmlformats.org/officeDocument/2006/relationships/slideLayout" Target="../slideLayouts/slideLayout15.xm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6.png"/><Relationship Id="rId1" Type="http://schemas.openxmlformats.org/officeDocument/2006/relationships/slideLayout" Target="../slideLayouts/slideLayout15.xml"/><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48.png"/><Relationship Id="rId1" Type="http://schemas.openxmlformats.org/officeDocument/2006/relationships/slideLayout" Target="../slideLayouts/slideLayout15.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5.xml"/><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Layout" Target="../slideLayouts/slideLayout15.xml"/><Relationship Id="rId4" Type="http://schemas.openxmlformats.org/officeDocument/2006/relationships/hyperlink" Target="https://www.pexels.com/photo/ai-artificial-intelligence-machine-learning-616020/"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hyperlink" Target="https://aiimpacts.org/agi-in-a-vulnerable-world/" TargetMode="External"/><Relationship Id="rId2" Type="http://schemas.openxmlformats.org/officeDocument/2006/relationships/image" Target="../media/image6.jpg"/><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png"/><Relationship Id="rId1" Type="http://schemas.openxmlformats.org/officeDocument/2006/relationships/slideLayout" Target="../slideLayouts/slideLayout15.xml"/><Relationship Id="rId4" Type="http://schemas.openxmlformats.org/officeDocument/2006/relationships/hyperlink" Target="https://www.omegaxyz.com/2018/04/20/tensorflow_intro/"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5.png"/><Relationship Id="rId1" Type="http://schemas.openxmlformats.org/officeDocument/2006/relationships/slideLayout" Target="../slideLayouts/slideLayout15.xml"/><Relationship Id="rId5" Type="http://schemas.openxmlformats.org/officeDocument/2006/relationships/image" Target="../media/image77.png"/><Relationship Id="rId4" Type="http://schemas.openxmlformats.org/officeDocument/2006/relationships/image" Target="../media/image76.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70.png"/><Relationship Id="rId1" Type="http://schemas.openxmlformats.org/officeDocument/2006/relationships/slideLayout" Target="../slideLayouts/slideLayout15.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26.png"/><Relationship Id="rId1" Type="http://schemas.openxmlformats.org/officeDocument/2006/relationships/slideLayout" Target="../slideLayouts/slideLayout15.xml"/><Relationship Id="rId4" Type="http://schemas.openxmlformats.org/officeDocument/2006/relationships/hyperlink" Target="https://apicciano.commons.gc.cuny.edu/2018/12/27/artificial-intelligence-and-machine-learning-take-a-step-forward-with-deep-minds-alphazero/"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8" Type="http://schemas.openxmlformats.org/officeDocument/2006/relationships/hyperlink" Target="https://www.activestate.com/resources/quick-reads/how-to-create-a-neural-network-in-python-with-and-without-keras/" TargetMode="External"/><Relationship Id="rId3" Type="http://schemas.openxmlformats.org/officeDocument/2006/relationships/hyperlink" Target="https://github.com/keras-team/keras" TargetMode="External"/><Relationship Id="rId7" Type="http://schemas.openxmlformats.org/officeDocument/2006/relationships/hyperlink" Target="https://realpython.com/python-ai-neural-network/" TargetMode="External"/><Relationship Id="rId2" Type="http://schemas.openxmlformats.org/officeDocument/2006/relationships/hyperlink" Target="https://www.kaggle.com/datasets/yuanyuwendymu/airline-delay-and-cancellation-data-2009-2018?select=2018.csv" TargetMode="External"/><Relationship Id="rId1" Type="http://schemas.openxmlformats.org/officeDocument/2006/relationships/slideLayout" Target="../slideLayouts/slideLayout15.xml"/><Relationship Id="rId6" Type="http://schemas.openxmlformats.org/officeDocument/2006/relationships/hyperlink" Target="https://pages.cs.wisc.edu/~bolo/shipyard/neural/local.html" TargetMode="External"/><Relationship Id="rId11" Type="http://schemas.openxmlformats.org/officeDocument/2006/relationships/hyperlink" Target="https://developer.android.com/courses/android-basics-kotlin/course" TargetMode="External"/><Relationship Id="rId5" Type="http://schemas.openxmlformats.org/officeDocument/2006/relationships/hyperlink" Target="https://cs.stanford.edu/people/eroberts/courses/soco/projects/neural-networks/Future/" TargetMode="External"/><Relationship Id="rId10" Type="http://schemas.openxmlformats.org/officeDocument/2006/relationships/hyperlink" Target="https://pythonprogramming.net/neural-networks-machine-learning-tutorial/" TargetMode="External"/><Relationship Id="rId4" Type="http://schemas.openxmlformats.org/officeDocument/2006/relationships/hyperlink" Target="https://cs.stanford.edu/people/eroberts/courses/soco/projects/neural-networks/History/history1.html" TargetMode="External"/><Relationship Id="rId9" Type="http://schemas.openxmlformats.org/officeDocument/2006/relationships/hyperlink" Target="https://www.analyticsvidhya.com/blog/2021/10/implementing-artificial-neural-networkclassification-in-python-from-scratch/"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beaniejoy.tistory.com/61" TargetMode="External"/><Relationship Id="rId7" Type="http://schemas.openxmlformats.org/officeDocument/2006/relationships/hyperlink" Target="https://kenscourses.com/tc101fall2016/syndicated/week-4-plan/" TargetMode="External"/><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sprezzatech.com/wiki/index.php?title=File:Pythonlogo.jpg" TargetMode="External"/><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5.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76C9A6-AEB3-77A8-6D9D-4D4DD4658EB1}"/>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721C3A8E-D095-5214-E4FA-ACDFD3B27D5C}"/>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F1BFDDA5-9F8B-0C8B-C56F-33F92F2F71C2}"/>
              </a:ext>
            </a:extLst>
          </p:cNvPr>
          <p:cNvSpPr>
            <a:spLocks noGrp="1"/>
          </p:cNvSpPr>
          <p:nvPr>
            <p:ph type="sldNum" sz="quarter" idx="12"/>
          </p:nvPr>
        </p:nvSpPr>
        <p:spPr/>
        <p:txBody>
          <a:bodyPr/>
          <a:lstStyle/>
          <a:p>
            <a:fld id="{DBA1B0FB-D917-4C8C-928F-313BD683BF39}" type="slidenum">
              <a:rPr lang="en-US" smtClean="0"/>
              <a:t>1</a:t>
            </a:fld>
            <a:endParaRPr lang="en-US"/>
          </a:p>
        </p:txBody>
      </p:sp>
      <p:pic>
        <p:nvPicPr>
          <p:cNvPr id="5" name="Video 14" descr="Skyscrapers And Location Icons">
            <a:extLst>
              <a:ext uri="{FF2B5EF4-FFF2-40B4-BE49-F238E27FC236}">
                <a16:creationId xmlns:a16="http://schemas.microsoft.com/office/drawing/2014/main" id="{1AF7EAB7-DDE7-9E6C-B00A-89F892B9DCA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69" r="1" b="1"/>
          <a:stretch/>
        </p:blipFill>
        <p:spPr>
          <a:xfrm>
            <a:off x="1" y="-1055"/>
            <a:ext cx="12191998" cy="6859055"/>
          </a:xfrm>
          <a:prstGeom prst="rect">
            <a:avLst/>
          </a:prstGeom>
        </p:spPr>
      </p:pic>
      <p:pic>
        <p:nvPicPr>
          <p:cNvPr id="6" name="Picture 5" descr="A blue triangle with a plane in the middle&#10;&#10;Description automatically generated">
            <a:extLst>
              <a:ext uri="{FF2B5EF4-FFF2-40B4-BE49-F238E27FC236}">
                <a16:creationId xmlns:a16="http://schemas.microsoft.com/office/drawing/2014/main" id="{748A95BD-9005-110C-D9A2-3BB703576929}"/>
              </a:ext>
            </a:extLst>
          </p:cNvPr>
          <p:cNvPicPr>
            <a:picLocks noChangeAspect="1"/>
          </p:cNvPicPr>
          <p:nvPr/>
        </p:nvPicPr>
        <p:blipFill>
          <a:blip r:embed="rId5"/>
          <a:stretch>
            <a:fillRect/>
          </a:stretch>
        </p:blipFill>
        <p:spPr>
          <a:xfrm>
            <a:off x="8006183" y="-310993"/>
            <a:ext cx="4329296" cy="3468092"/>
          </a:xfrm>
          <a:prstGeom prst="rect">
            <a:avLst/>
          </a:prstGeom>
        </p:spPr>
      </p:pic>
      <p:sp>
        <p:nvSpPr>
          <p:cNvPr id="7" name="TextBox 6">
            <a:extLst>
              <a:ext uri="{FF2B5EF4-FFF2-40B4-BE49-F238E27FC236}">
                <a16:creationId xmlns:a16="http://schemas.microsoft.com/office/drawing/2014/main" id="{C85C0AE5-A9EF-1DC3-B8F4-3F3852725561}"/>
              </a:ext>
            </a:extLst>
          </p:cNvPr>
          <p:cNvSpPr txBox="1"/>
          <p:nvPr/>
        </p:nvSpPr>
        <p:spPr>
          <a:xfrm>
            <a:off x="8387971" y="2567709"/>
            <a:ext cx="3565720" cy="369332"/>
          </a:xfrm>
          <a:prstGeom prst="rect">
            <a:avLst/>
          </a:prstGeom>
          <a:noFill/>
        </p:spPr>
        <p:txBody>
          <a:bodyPr wrap="none" rtlCol="0">
            <a:spAutoFit/>
          </a:bodyPr>
          <a:lstStyle/>
          <a:p>
            <a:r>
              <a:rPr lang="en-US" dirty="0"/>
              <a:t>By Saleh Anouz and Hasan Al-Omari</a:t>
            </a:r>
          </a:p>
        </p:txBody>
      </p:sp>
    </p:spTree>
    <p:extLst>
      <p:ext uri="{BB962C8B-B14F-4D97-AF65-F5344CB8AC3E}">
        <p14:creationId xmlns:p14="http://schemas.microsoft.com/office/powerpoint/2010/main" val="947257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1E4EA9D-AD29-B3BD-82B4-1B5DD7017001}"/>
              </a:ext>
            </a:extLst>
          </p:cNvPr>
          <p:cNvPicPr>
            <a:picLocks noChangeAspect="1"/>
          </p:cNvPicPr>
          <p:nvPr/>
        </p:nvPicPr>
        <p:blipFill>
          <a:blip r:embed="rId2"/>
          <a:stretch>
            <a:fillRect/>
          </a:stretch>
        </p:blipFill>
        <p:spPr>
          <a:xfrm>
            <a:off x="121907" y="147782"/>
            <a:ext cx="3054542" cy="6562436"/>
          </a:xfrm>
          <a:prstGeom prst="rect">
            <a:avLst/>
          </a:prstGeom>
        </p:spPr>
      </p:pic>
      <p:sp>
        <p:nvSpPr>
          <p:cNvPr id="11" name="TextBox 10">
            <a:extLst>
              <a:ext uri="{FF2B5EF4-FFF2-40B4-BE49-F238E27FC236}">
                <a16:creationId xmlns:a16="http://schemas.microsoft.com/office/drawing/2014/main" id="{DB4B62EE-BAC6-CE3A-8DB8-4D1C869D301B}"/>
              </a:ext>
            </a:extLst>
          </p:cNvPr>
          <p:cNvSpPr txBox="1"/>
          <p:nvPr/>
        </p:nvSpPr>
        <p:spPr>
          <a:xfrm>
            <a:off x="10721647" y="147782"/>
            <a:ext cx="1348446" cy="584775"/>
          </a:xfrm>
          <a:prstGeom prst="rect">
            <a:avLst/>
          </a:prstGeom>
          <a:noFill/>
        </p:spPr>
        <p:txBody>
          <a:bodyPr wrap="none" rtlCol="0">
            <a:spAutoFit/>
          </a:bodyPr>
          <a:lstStyle/>
          <a:p>
            <a:r>
              <a:rPr lang="en-US" sz="3200" dirty="0"/>
              <a:t>HOME</a:t>
            </a:r>
          </a:p>
        </p:txBody>
      </p:sp>
      <p:cxnSp>
        <p:nvCxnSpPr>
          <p:cNvPr id="13" name="Straight Arrow Connector 12">
            <a:extLst>
              <a:ext uri="{FF2B5EF4-FFF2-40B4-BE49-F238E27FC236}">
                <a16:creationId xmlns:a16="http://schemas.microsoft.com/office/drawing/2014/main" id="{E7D81ADB-3279-7470-6D85-6986D12224DA}"/>
              </a:ext>
            </a:extLst>
          </p:cNvPr>
          <p:cNvCxnSpPr/>
          <p:nvPr/>
        </p:nvCxnSpPr>
        <p:spPr>
          <a:xfrm flipH="1">
            <a:off x="3176449" y="1291905"/>
            <a:ext cx="1744910"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4" name="Straight Arrow Connector 13">
            <a:extLst>
              <a:ext uri="{FF2B5EF4-FFF2-40B4-BE49-F238E27FC236}">
                <a16:creationId xmlns:a16="http://schemas.microsoft.com/office/drawing/2014/main" id="{4A5E07AA-6814-66F3-8CA9-B28AE5520466}"/>
              </a:ext>
            </a:extLst>
          </p:cNvPr>
          <p:cNvCxnSpPr/>
          <p:nvPr/>
        </p:nvCxnSpPr>
        <p:spPr>
          <a:xfrm flipH="1">
            <a:off x="3176449" y="2862044"/>
            <a:ext cx="1744910"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5" name="Straight Arrow Connector 14">
            <a:extLst>
              <a:ext uri="{FF2B5EF4-FFF2-40B4-BE49-F238E27FC236}">
                <a16:creationId xmlns:a16="http://schemas.microsoft.com/office/drawing/2014/main" id="{32AEA4E7-4E29-47FA-3931-E9DCA6198258}"/>
              </a:ext>
            </a:extLst>
          </p:cNvPr>
          <p:cNvCxnSpPr/>
          <p:nvPr/>
        </p:nvCxnSpPr>
        <p:spPr>
          <a:xfrm flipH="1">
            <a:off x="3176449" y="4538444"/>
            <a:ext cx="1744910"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6" name="Straight Arrow Connector 15">
            <a:extLst>
              <a:ext uri="{FF2B5EF4-FFF2-40B4-BE49-F238E27FC236}">
                <a16:creationId xmlns:a16="http://schemas.microsoft.com/office/drawing/2014/main" id="{1A0D9063-115E-025D-366D-38C17B0119A9}"/>
              </a:ext>
            </a:extLst>
          </p:cNvPr>
          <p:cNvCxnSpPr/>
          <p:nvPr/>
        </p:nvCxnSpPr>
        <p:spPr>
          <a:xfrm flipH="1">
            <a:off x="3176449" y="4991450"/>
            <a:ext cx="1744910"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7" name="Straight Arrow Connector 16">
            <a:extLst>
              <a:ext uri="{FF2B5EF4-FFF2-40B4-BE49-F238E27FC236}">
                <a16:creationId xmlns:a16="http://schemas.microsoft.com/office/drawing/2014/main" id="{77ED6EC8-D820-E747-86C8-F8BBDB737A53}"/>
              </a:ext>
            </a:extLst>
          </p:cNvPr>
          <p:cNvCxnSpPr/>
          <p:nvPr/>
        </p:nvCxnSpPr>
        <p:spPr>
          <a:xfrm flipH="1">
            <a:off x="3176449" y="5452844"/>
            <a:ext cx="1744910"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8" name="Straight Arrow Connector 17">
            <a:extLst>
              <a:ext uri="{FF2B5EF4-FFF2-40B4-BE49-F238E27FC236}">
                <a16:creationId xmlns:a16="http://schemas.microsoft.com/office/drawing/2014/main" id="{02ADBFAF-6BA6-8281-E931-94A00C141368}"/>
              </a:ext>
            </a:extLst>
          </p:cNvPr>
          <p:cNvCxnSpPr/>
          <p:nvPr/>
        </p:nvCxnSpPr>
        <p:spPr>
          <a:xfrm flipH="1">
            <a:off x="3176449" y="5931017"/>
            <a:ext cx="1744910"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19" name="TextBox 18">
            <a:extLst>
              <a:ext uri="{FF2B5EF4-FFF2-40B4-BE49-F238E27FC236}">
                <a16:creationId xmlns:a16="http://schemas.microsoft.com/office/drawing/2014/main" id="{F6AB4730-C9EC-E867-D3D9-72F4826E628B}"/>
              </a:ext>
            </a:extLst>
          </p:cNvPr>
          <p:cNvSpPr txBox="1"/>
          <p:nvPr/>
        </p:nvSpPr>
        <p:spPr>
          <a:xfrm>
            <a:off x="4921359" y="1107239"/>
            <a:ext cx="1699504" cy="369332"/>
          </a:xfrm>
          <a:prstGeom prst="rect">
            <a:avLst/>
          </a:prstGeom>
          <a:noFill/>
        </p:spPr>
        <p:txBody>
          <a:bodyPr wrap="none" rtlCol="0">
            <a:spAutoFit/>
          </a:bodyPr>
          <a:lstStyle/>
          <a:p>
            <a:r>
              <a:rPr lang="en-US" dirty="0"/>
              <a:t>Upcoming Flight</a:t>
            </a:r>
          </a:p>
        </p:txBody>
      </p:sp>
      <p:sp>
        <p:nvSpPr>
          <p:cNvPr id="21" name="TextBox 20">
            <a:extLst>
              <a:ext uri="{FF2B5EF4-FFF2-40B4-BE49-F238E27FC236}">
                <a16:creationId xmlns:a16="http://schemas.microsoft.com/office/drawing/2014/main" id="{3A90E7A7-DB2D-F54E-6805-602C23C4C157}"/>
              </a:ext>
            </a:extLst>
          </p:cNvPr>
          <p:cNvSpPr txBox="1"/>
          <p:nvPr/>
        </p:nvSpPr>
        <p:spPr>
          <a:xfrm>
            <a:off x="4921359" y="2638870"/>
            <a:ext cx="2956771" cy="369332"/>
          </a:xfrm>
          <a:prstGeom prst="rect">
            <a:avLst/>
          </a:prstGeom>
          <a:noFill/>
        </p:spPr>
        <p:txBody>
          <a:bodyPr wrap="none" rtlCol="0">
            <a:spAutoFit/>
          </a:bodyPr>
          <a:lstStyle/>
          <a:p>
            <a:r>
              <a:rPr lang="en-US" dirty="0"/>
              <a:t>AD for cheapest future flights</a:t>
            </a:r>
          </a:p>
        </p:txBody>
      </p:sp>
      <p:sp>
        <p:nvSpPr>
          <p:cNvPr id="22" name="TextBox 21">
            <a:extLst>
              <a:ext uri="{FF2B5EF4-FFF2-40B4-BE49-F238E27FC236}">
                <a16:creationId xmlns:a16="http://schemas.microsoft.com/office/drawing/2014/main" id="{9592E143-3FB9-68DB-BE80-53D088AD0D67}"/>
              </a:ext>
            </a:extLst>
          </p:cNvPr>
          <p:cNvSpPr txBox="1"/>
          <p:nvPr/>
        </p:nvSpPr>
        <p:spPr>
          <a:xfrm>
            <a:off x="4921359" y="4328612"/>
            <a:ext cx="3741490" cy="369332"/>
          </a:xfrm>
          <a:prstGeom prst="rect">
            <a:avLst/>
          </a:prstGeom>
          <a:noFill/>
        </p:spPr>
        <p:txBody>
          <a:bodyPr wrap="square" rtlCol="0">
            <a:spAutoFit/>
          </a:bodyPr>
          <a:lstStyle/>
          <a:p>
            <a:r>
              <a:rPr lang="en-US" dirty="0"/>
              <a:t>Previous flights page</a:t>
            </a:r>
          </a:p>
        </p:txBody>
      </p:sp>
      <p:sp>
        <p:nvSpPr>
          <p:cNvPr id="24" name="TextBox 23">
            <a:extLst>
              <a:ext uri="{FF2B5EF4-FFF2-40B4-BE49-F238E27FC236}">
                <a16:creationId xmlns:a16="http://schemas.microsoft.com/office/drawing/2014/main" id="{C272FA7A-9365-FA50-532F-F237E82F345E}"/>
              </a:ext>
            </a:extLst>
          </p:cNvPr>
          <p:cNvSpPr txBox="1"/>
          <p:nvPr/>
        </p:nvSpPr>
        <p:spPr>
          <a:xfrm>
            <a:off x="4921359" y="4806784"/>
            <a:ext cx="2543838" cy="369332"/>
          </a:xfrm>
          <a:prstGeom prst="rect">
            <a:avLst/>
          </a:prstGeom>
          <a:noFill/>
        </p:spPr>
        <p:txBody>
          <a:bodyPr wrap="none" rtlCol="0">
            <a:spAutoFit/>
          </a:bodyPr>
          <a:lstStyle/>
          <a:p>
            <a:r>
              <a:rPr lang="en-US" dirty="0"/>
              <a:t>Track current flights page</a:t>
            </a:r>
          </a:p>
        </p:txBody>
      </p:sp>
      <p:sp>
        <p:nvSpPr>
          <p:cNvPr id="25" name="TextBox 24">
            <a:extLst>
              <a:ext uri="{FF2B5EF4-FFF2-40B4-BE49-F238E27FC236}">
                <a16:creationId xmlns:a16="http://schemas.microsoft.com/office/drawing/2014/main" id="{47F708F4-F7AF-6BA8-C45F-98090E16548F}"/>
              </a:ext>
            </a:extLst>
          </p:cNvPr>
          <p:cNvSpPr txBox="1"/>
          <p:nvPr/>
        </p:nvSpPr>
        <p:spPr>
          <a:xfrm>
            <a:off x="4921359" y="5276567"/>
            <a:ext cx="3562322" cy="369332"/>
          </a:xfrm>
          <a:prstGeom prst="rect">
            <a:avLst/>
          </a:prstGeom>
          <a:noFill/>
        </p:spPr>
        <p:txBody>
          <a:bodyPr wrap="none" rtlCol="0">
            <a:spAutoFit/>
          </a:bodyPr>
          <a:lstStyle/>
          <a:p>
            <a:r>
              <a:rPr lang="en-US" dirty="0"/>
              <a:t>View and book desired future flights</a:t>
            </a:r>
          </a:p>
        </p:txBody>
      </p:sp>
      <p:sp>
        <p:nvSpPr>
          <p:cNvPr id="26" name="TextBox 25">
            <a:extLst>
              <a:ext uri="{FF2B5EF4-FFF2-40B4-BE49-F238E27FC236}">
                <a16:creationId xmlns:a16="http://schemas.microsoft.com/office/drawing/2014/main" id="{8F60DFC1-12FB-ACA0-2340-D470FB4E719A}"/>
              </a:ext>
            </a:extLst>
          </p:cNvPr>
          <p:cNvSpPr txBox="1"/>
          <p:nvPr/>
        </p:nvSpPr>
        <p:spPr>
          <a:xfrm>
            <a:off x="4979989" y="5754739"/>
            <a:ext cx="1116011" cy="369332"/>
          </a:xfrm>
          <a:prstGeom prst="rect">
            <a:avLst/>
          </a:prstGeom>
          <a:noFill/>
        </p:spPr>
        <p:txBody>
          <a:bodyPr wrap="none" rtlCol="0">
            <a:spAutoFit/>
          </a:bodyPr>
          <a:lstStyle/>
          <a:p>
            <a:r>
              <a:rPr lang="en-US" dirty="0"/>
              <a:t>Help page</a:t>
            </a:r>
          </a:p>
        </p:txBody>
      </p:sp>
    </p:spTree>
    <p:extLst>
      <p:ext uri="{BB962C8B-B14F-4D97-AF65-F5344CB8AC3E}">
        <p14:creationId xmlns:p14="http://schemas.microsoft.com/office/powerpoint/2010/main" val="2967660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DD527A3-B4FC-D19B-8CF5-95A450B18400}"/>
              </a:ext>
            </a:extLst>
          </p:cNvPr>
          <p:cNvSpPr txBox="1"/>
          <p:nvPr/>
        </p:nvSpPr>
        <p:spPr>
          <a:xfrm>
            <a:off x="8876477" y="67112"/>
            <a:ext cx="3315523" cy="461665"/>
          </a:xfrm>
          <a:prstGeom prst="rect">
            <a:avLst/>
          </a:prstGeom>
          <a:noFill/>
        </p:spPr>
        <p:txBody>
          <a:bodyPr wrap="none" rtlCol="0">
            <a:spAutoFit/>
          </a:bodyPr>
          <a:lstStyle/>
          <a:p>
            <a:r>
              <a:rPr lang="en-US" sz="2400" dirty="0"/>
              <a:t>Upcoming Flights by date</a:t>
            </a:r>
          </a:p>
        </p:txBody>
      </p:sp>
      <p:pic>
        <p:nvPicPr>
          <p:cNvPr id="9" name="Picture 8">
            <a:extLst>
              <a:ext uri="{FF2B5EF4-FFF2-40B4-BE49-F238E27FC236}">
                <a16:creationId xmlns:a16="http://schemas.microsoft.com/office/drawing/2014/main" id="{4981C398-AD2B-9928-7E37-FD45A07D45A4}"/>
              </a:ext>
            </a:extLst>
          </p:cNvPr>
          <p:cNvPicPr>
            <a:picLocks noChangeAspect="1"/>
          </p:cNvPicPr>
          <p:nvPr/>
        </p:nvPicPr>
        <p:blipFill>
          <a:blip r:embed="rId2"/>
          <a:stretch>
            <a:fillRect/>
          </a:stretch>
        </p:blipFill>
        <p:spPr>
          <a:xfrm>
            <a:off x="125874" y="947956"/>
            <a:ext cx="2409474" cy="5189183"/>
          </a:xfrm>
          <a:prstGeom prst="rect">
            <a:avLst/>
          </a:prstGeom>
        </p:spPr>
      </p:pic>
      <p:pic>
        <p:nvPicPr>
          <p:cNvPr id="11" name="Picture 10">
            <a:extLst>
              <a:ext uri="{FF2B5EF4-FFF2-40B4-BE49-F238E27FC236}">
                <a16:creationId xmlns:a16="http://schemas.microsoft.com/office/drawing/2014/main" id="{5D2BC21B-6D55-0071-C4E5-31466F7110E7}"/>
              </a:ext>
            </a:extLst>
          </p:cNvPr>
          <p:cNvPicPr>
            <a:picLocks noChangeAspect="1"/>
          </p:cNvPicPr>
          <p:nvPr/>
        </p:nvPicPr>
        <p:blipFill>
          <a:blip r:embed="rId3"/>
          <a:stretch>
            <a:fillRect/>
          </a:stretch>
        </p:blipFill>
        <p:spPr>
          <a:xfrm>
            <a:off x="2610385" y="128510"/>
            <a:ext cx="6266092" cy="6600979"/>
          </a:xfrm>
          <a:prstGeom prst="rect">
            <a:avLst/>
          </a:prstGeom>
        </p:spPr>
      </p:pic>
      <p:pic>
        <p:nvPicPr>
          <p:cNvPr id="13" name="Picture 12">
            <a:extLst>
              <a:ext uri="{FF2B5EF4-FFF2-40B4-BE49-F238E27FC236}">
                <a16:creationId xmlns:a16="http://schemas.microsoft.com/office/drawing/2014/main" id="{DDA32222-BC37-9F42-AF35-B7C83D363240}"/>
              </a:ext>
            </a:extLst>
          </p:cNvPr>
          <p:cNvPicPr>
            <a:picLocks noChangeAspect="1"/>
          </p:cNvPicPr>
          <p:nvPr/>
        </p:nvPicPr>
        <p:blipFill>
          <a:blip r:embed="rId4"/>
          <a:stretch>
            <a:fillRect/>
          </a:stretch>
        </p:blipFill>
        <p:spPr>
          <a:xfrm>
            <a:off x="7574053" y="3191557"/>
            <a:ext cx="4765729" cy="204711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67485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7B7320-2709-3E80-E3F7-465F1364E8F5}"/>
              </a:ext>
            </a:extLst>
          </p:cNvPr>
          <p:cNvPicPr>
            <a:picLocks noChangeAspect="1"/>
          </p:cNvPicPr>
          <p:nvPr/>
        </p:nvPicPr>
        <p:blipFill>
          <a:blip r:embed="rId2"/>
          <a:stretch>
            <a:fillRect/>
          </a:stretch>
        </p:blipFill>
        <p:spPr>
          <a:xfrm>
            <a:off x="121907" y="147782"/>
            <a:ext cx="3054542" cy="6562436"/>
          </a:xfrm>
          <a:prstGeom prst="rect">
            <a:avLst/>
          </a:prstGeom>
        </p:spPr>
      </p:pic>
      <p:cxnSp>
        <p:nvCxnSpPr>
          <p:cNvPr id="8" name="Straight Arrow Connector 7">
            <a:extLst>
              <a:ext uri="{FF2B5EF4-FFF2-40B4-BE49-F238E27FC236}">
                <a16:creationId xmlns:a16="http://schemas.microsoft.com/office/drawing/2014/main" id="{9B22B053-FB68-B8C3-5564-A18944BA5F15}"/>
              </a:ext>
            </a:extLst>
          </p:cNvPr>
          <p:cNvCxnSpPr/>
          <p:nvPr/>
        </p:nvCxnSpPr>
        <p:spPr>
          <a:xfrm flipH="1" flipV="1">
            <a:off x="2097248" y="3363985"/>
            <a:ext cx="570451" cy="86406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9" name="Picture 8">
            <a:extLst>
              <a:ext uri="{FF2B5EF4-FFF2-40B4-BE49-F238E27FC236}">
                <a16:creationId xmlns:a16="http://schemas.microsoft.com/office/drawing/2014/main" id="{200D9AB9-DC24-475C-C797-85A148100A7D}"/>
              </a:ext>
            </a:extLst>
          </p:cNvPr>
          <p:cNvPicPr>
            <a:picLocks noChangeAspect="1"/>
          </p:cNvPicPr>
          <p:nvPr/>
        </p:nvPicPr>
        <p:blipFill>
          <a:blip r:embed="rId3"/>
          <a:stretch>
            <a:fillRect/>
          </a:stretch>
        </p:blipFill>
        <p:spPr>
          <a:xfrm>
            <a:off x="3318699" y="0"/>
            <a:ext cx="5554601" cy="6858000"/>
          </a:xfrm>
          <a:prstGeom prst="rect">
            <a:avLst/>
          </a:prstGeom>
        </p:spPr>
      </p:pic>
      <p:cxnSp>
        <p:nvCxnSpPr>
          <p:cNvPr id="11" name="Straight Arrow Connector 10">
            <a:extLst>
              <a:ext uri="{FF2B5EF4-FFF2-40B4-BE49-F238E27FC236}">
                <a16:creationId xmlns:a16="http://schemas.microsoft.com/office/drawing/2014/main" id="{C66C1371-3F8C-9350-E9D8-6D3F4D752510}"/>
              </a:ext>
            </a:extLst>
          </p:cNvPr>
          <p:cNvCxnSpPr/>
          <p:nvPr/>
        </p:nvCxnSpPr>
        <p:spPr>
          <a:xfrm>
            <a:off x="8573549" y="6241409"/>
            <a:ext cx="2978091"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2" name="TextBox 11">
            <a:extLst>
              <a:ext uri="{FF2B5EF4-FFF2-40B4-BE49-F238E27FC236}">
                <a16:creationId xmlns:a16="http://schemas.microsoft.com/office/drawing/2014/main" id="{50826F00-C56E-BCC9-5077-EBC862CE23B9}"/>
              </a:ext>
            </a:extLst>
          </p:cNvPr>
          <p:cNvSpPr txBox="1"/>
          <p:nvPr/>
        </p:nvSpPr>
        <p:spPr>
          <a:xfrm>
            <a:off x="9379870" y="147782"/>
            <a:ext cx="2154436" cy="461665"/>
          </a:xfrm>
          <a:prstGeom prst="rect">
            <a:avLst/>
          </a:prstGeom>
          <a:noFill/>
        </p:spPr>
        <p:txBody>
          <a:bodyPr wrap="none" rtlCol="0">
            <a:spAutoFit/>
          </a:bodyPr>
          <a:lstStyle/>
          <a:p>
            <a:r>
              <a:rPr lang="en-US" sz="2400" dirty="0"/>
              <a:t>Clicking On AD</a:t>
            </a:r>
          </a:p>
        </p:txBody>
      </p:sp>
    </p:spTree>
    <p:extLst>
      <p:ext uri="{BB962C8B-B14F-4D97-AF65-F5344CB8AC3E}">
        <p14:creationId xmlns:p14="http://schemas.microsoft.com/office/powerpoint/2010/main" val="2984722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B9531B9-6263-7626-0C57-017C998F34BA}"/>
              </a:ext>
            </a:extLst>
          </p:cNvPr>
          <p:cNvSpPr>
            <a:spLocks noGrp="1"/>
          </p:cNvSpPr>
          <p:nvPr>
            <p:ph type="sldNum" sz="quarter" idx="12"/>
          </p:nvPr>
        </p:nvSpPr>
        <p:spPr/>
        <p:txBody>
          <a:bodyPr/>
          <a:lstStyle/>
          <a:p>
            <a:fld id="{DBA1B0FB-D917-4C8C-928F-313BD683BF39}" type="slidenum">
              <a:rPr lang="en-US" smtClean="0"/>
              <a:t>13</a:t>
            </a:fld>
            <a:endParaRPr lang="en-US"/>
          </a:p>
        </p:txBody>
      </p:sp>
      <p:pic>
        <p:nvPicPr>
          <p:cNvPr id="6" name="Picture 5">
            <a:extLst>
              <a:ext uri="{FF2B5EF4-FFF2-40B4-BE49-F238E27FC236}">
                <a16:creationId xmlns:a16="http://schemas.microsoft.com/office/drawing/2014/main" id="{7D954E8E-9516-28E1-0C6A-66331718008A}"/>
              </a:ext>
            </a:extLst>
          </p:cNvPr>
          <p:cNvPicPr>
            <a:picLocks noChangeAspect="1"/>
          </p:cNvPicPr>
          <p:nvPr/>
        </p:nvPicPr>
        <p:blipFill>
          <a:blip r:embed="rId2"/>
          <a:stretch>
            <a:fillRect/>
          </a:stretch>
        </p:blipFill>
        <p:spPr>
          <a:xfrm>
            <a:off x="253630" y="997017"/>
            <a:ext cx="2490476" cy="5389927"/>
          </a:xfrm>
          <a:prstGeom prst="rect">
            <a:avLst/>
          </a:prstGeom>
        </p:spPr>
      </p:pic>
      <p:pic>
        <p:nvPicPr>
          <p:cNvPr id="8" name="Picture 7">
            <a:extLst>
              <a:ext uri="{FF2B5EF4-FFF2-40B4-BE49-F238E27FC236}">
                <a16:creationId xmlns:a16="http://schemas.microsoft.com/office/drawing/2014/main" id="{10A29F96-4930-3CA6-2F53-DFA33C64D1C0}"/>
              </a:ext>
            </a:extLst>
          </p:cNvPr>
          <p:cNvPicPr>
            <a:picLocks noChangeAspect="1"/>
          </p:cNvPicPr>
          <p:nvPr/>
        </p:nvPicPr>
        <p:blipFill>
          <a:blip r:embed="rId3"/>
          <a:stretch>
            <a:fillRect/>
          </a:stretch>
        </p:blipFill>
        <p:spPr>
          <a:xfrm>
            <a:off x="2930772" y="0"/>
            <a:ext cx="5554601" cy="6858000"/>
          </a:xfrm>
          <a:prstGeom prst="rect">
            <a:avLst/>
          </a:prstGeom>
        </p:spPr>
      </p:pic>
      <p:pic>
        <p:nvPicPr>
          <p:cNvPr id="10" name="Picture 9">
            <a:extLst>
              <a:ext uri="{FF2B5EF4-FFF2-40B4-BE49-F238E27FC236}">
                <a16:creationId xmlns:a16="http://schemas.microsoft.com/office/drawing/2014/main" id="{3B89371F-C45A-F89D-754E-E78DB29D13D4}"/>
              </a:ext>
            </a:extLst>
          </p:cNvPr>
          <p:cNvPicPr>
            <a:picLocks noChangeAspect="1"/>
          </p:cNvPicPr>
          <p:nvPr/>
        </p:nvPicPr>
        <p:blipFill>
          <a:blip r:embed="rId4"/>
          <a:stretch>
            <a:fillRect/>
          </a:stretch>
        </p:blipFill>
        <p:spPr>
          <a:xfrm>
            <a:off x="7887627" y="2616200"/>
            <a:ext cx="5035516" cy="1625600"/>
          </a:xfrm>
          <a:prstGeom prst="rect">
            <a:avLst/>
          </a:prstGeom>
          <a:ln>
            <a:noFill/>
          </a:ln>
          <a:effectLst>
            <a:outerShdw blurRad="190500" algn="tl" rotWithShape="0">
              <a:srgbClr val="000000">
                <a:alpha val="70000"/>
              </a:srgbClr>
            </a:outerShdw>
          </a:effectLst>
        </p:spPr>
      </p:pic>
      <p:sp>
        <p:nvSpPr>
          <p:cNvPr id="11" name="Rectangle 10">
            <a:extLst>
              <a:ext uri="{FF2B5EF4-FFF2-40B4-BE49-F238E27FC236}">
                <a16:creationId xmlns:a16="http://schemas.microsoft.com/office/drawing/2014/main" id="{306466CA-9C96-AB4C-3E08-3AE2E2053596}"/>
              </a:ext>
            </a:extLst>
          </p:cNvPr>
          <p:cNvSpPr/>
          <p:nvPr/>
        </p:nvSpPr>
        <p:spPr>
          <a:xfrm>
            <a:off x="2827961" y="5066950"/>
            <a:ext cx="5760222" cy="1711355"/>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2314251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A957791-45C5-917B-6848-3685005054ED}"/>
              </a:ext>
            </a:extLst>
          </p:cNvPr>
          <p:cNvPicPr>
            <a:picLocks noChangeAspect="1"/>
          </p:cNvPicPr>
          <p:nvPr/>
        </p:nvPicPr>
        <p:blipFill>
          <a:blip r:embed="rId2"/>
          <a:stretch>
            <a:fillRect/>
          </a:stretch>
        </p:blipFill>
        <p:spPr>
          <a:xfrm>
            <a:off x="410946" y="315030"/>
            <a:ext cx="2859320" cy="6187037"/>
          </a:xfrm>
          <a:prstGeom prst="rect">
            <a:avLst/>
          </a:prstGeom>
        </p:spPr>
      </p:pic>
      <p:cxnSp>
        <p:nvCxnSpPr>
          <p:cNvPr id="10" name="Straight Arrow Connector 9">
            <a:extLst>
              <a:ext uri="{FF2B5EF4-FFF2-40B4-BE49-F238E27FC236}">
                <a16:creationId xmlns:a16="http://schemas.microsoft.com/office/drawing/2014/main" id="{105143EA-3CEC-6764-ABA5-1EAF07F68149}"/>
              </a:ext>
            </a:extLst>
          </p:cNvPr>
          <p:cNvCxnSpPr>
            <a:cxnSpLocks/>
            <a:stCxn id="8" idx="3"/>
            <a:endCxn id="14" idx="1"/>
          </p:cNvCxnSpPr>
          <p:nvPr/>
        </p:nvCxnSpPr>
        <p:spPr>
          <a:xfrm flipV="1">
            <a:off x="3270266" y="3408548"/>
            <a:ext cx="979089" cy="1"/>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pic>
        <p:nvPicPr>
          <p:cNvPr id="14" name="Picture 13">
            <a:extLst>
              <a:ext uri="{FF2B5EF4-FFF2-40B4-BE49-F238E27FC236}">
                <a16:creationId xmlns:a16="http://schemas.microsoft.com/office/drawing/2014/main" id="{A77A60FA-A238-92C7-1E3A-1D408210DF26}"/>
              </a:ext>
            </a:extLst>
          </p:cNvPr>
          <p:cNvPicPr>
            <a:picLocks noChangeAspect="1"/>
          </p:cNvPicPr>
          <p:nvPr/>
        </p:nvPicPr>
        <p:blipFill>
          <a:blip r:embed="rId3"/>
          <a:stretch>
            <a:fillRect/>
          </a:stretch>
        </p:blipFill>
        <p:spPr>
          <a:xfrm>
            <a:off x="4249355" y="335480"/>
            <a:ext cx="2859320" cy="6146135"/>
          </a:xfrm>
          <a:prstGeom prst="rect">
            <a:avLst/>
          </a:prstGeom>
        </p:spPr>
      </p:pic>
      <p:cxnSp>
        <p:nvCxnSpPr>
          <p:cNvPr id="15" name="Straight Arrow Connector 14">
            <a:extLst>
              <a:ext uri="{FF2B5EF4-FFF2-40B4-BE49-F238E27FC236}">
                <a16:creationId xmlns:a16="http://schemas.microsoft.com/office/drawing/2014/main" id="{3890314F-D339-0B58-5FE3-92B9021B2AB0}"/>
              </a:ext>
            </a:extLst>
          </p:cNvPr>
          <p:cNvCxnSpPr>
            <a:cxnSpLocks/>
            <a:stCxn id="14" idx="3"/>
            <a:endCxn id="19" idx="1"/>
          </p:cNvCxnSpPr>
          <p:nvPr/>
        </p:nvCxnSpPr>
        <p:spPr>
          <a:xfrm>
            <a:off x="7108675" y="3408548"/>
            <a:ext cx="833971" cy="1"/>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pic>
        <p:nvPicPr>
          <p:cNvPr id="19" name="Picture 18">
            <a:extLst>
              <a:ext uri="{FF2B5EF4-FFF2-40B4-BE49-F238E27FC236}">
                <a16:creationId xmlns:a16="http://schemas.microsoft.com/office/drawing/2014/main" id="{F650579F-D09D-139D-F0BD-4120369339EA}"/>
              </a:ext>
            </a:extLst>
          </p:cNvPr>
          <p:cNvPicPr>
            <a:picLocks noChangeAspect="1"/>
          </p:cNvPicPr>
          <p:nvPr/>
        </p:nvPicPr>
        <p:blipFill>
          <a:blip r:embed="rId4"/>
          <a:stretch>
            <a:fillRect/>
          </a:stretch>
        </p:blipFill>
        <p:spPr>
          <a:xfrm>
            <a:off x="7942646" y="315030"/>
            <a:ext cx="2862031" cy="6187037"/>
          </a:xfrm>
          <a:prstGeom prst="rect">
            <a:avLst/>
          </a:prstGeom>
        </p:spPr>
      </p:pic>
    </p:spTree>
    <p:extLst>
      <p:ext uri="{BB962C8B-B14F-4D97-AF65-F5344CB8AC3E}">
        <p14:creationId xmlns:p14="http://schemas.microsoft.com/office/powerpoint/2010/main" val="137623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BCDD2E-5734-3BED-34EC-1CC32F0E0903}"/>
              </a:ext>
            </a:extLst>
          </p:cNvPr>
          <p:cNvPicPr>
            <a:picLocks noChangeAspect="1"/>
          </p:cNvPicPr>
          <p:nvPr/>
        </p:nvPicPr>
        <p:blipFill>
          <a:blip r:embed="rId2"/>
          <a:stretch>
            <a:fillRect/>
          </a:stretch>
        </p:blipFill>
        <p:spPr>
          <a:xfrm>
            <a:off x="0" y="-120073"/>
            <a:ext cx="4998903" cy="4657732"/>
          </a:xfrm>
          <a:prstGeom prst="rect">
            <a:avLst/>
          </a:prstGeom>
        </p:spPr>
      </p:pic>
      <p:pic>
        <p:nvPicPr>
          <p:cNvPr id="8" name="Picture 7">
            <a:extLst>
              <a:ext uri="{FF2B5EF4-FFF2-40B4-BE49-F238E27FC236}">
                <a16:creationId xmlns:a16="http://schemas.microsoft.com/office/drawing/2014/main" id="{654F3BD4-AAC8-8F7E-4BE4-075D9208DD4A}"/>
              </a:ext>
            </a:extLst>
          </p:cNvPr>
          <p:cNvPicPr>
            <a:picLocks noChangeAspect="1"/>
          </p:cNvPicPr>
          <p:nvPr/>
        </p:nvPicPr>
        <p:blipFill>
          <a:blip r:embed="rId3"/>
          <a:stretch>
            <a:fillRect/>
          </a:stretch>
        </p:blipFill>
        <p:spPr>
          <a:xfrm>
            <a:off x="4151778" y="0"/>
            <a:ext cx="8040222" cy="4210638"/>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BC8C2B71-757B-D588-1C7F-A0962884314E}"/>
              </a:ext>
            </a:extLst>
          </p:cNvPr>
          <p:cNvPicPr>
            <a:picLocks noChangeAspect="1"/>
          </p:cNvPicPr>
          <p:nvPr/>
        </p:nvPicPr>
        <p:blipFill>
          <a:blip r:embed="rId4"/>
          <a:stretch>
            <a:fillRect/>
          </a:stretch>
        </p:blipFill>
        <p:spPr>
          <a:xfrm>
            <a:off x="3865304" y="4330711"/>
            <a:ext cx="5772956" cy="2667372"/>
          </a:xfrm>
          <a:prstGeom prst="rect">
            <a:avLst/>
          </a:prstGeom>
          <a:ln>
            <a:noFill/>
          </a:ln>
          <a:effectLst>
            <a:outerShdw blurRad="190500" algn="tl" rotWithShape="0">
              <a:srgbClr val="000000">
                <a:alpha val="70000"/>
              </a:srgbClr>
            </a:outerShdw>
          </a:effectLst>
        </p:spPr>
      </p:pic>
      <p:sp>
        <p:nvSpPr>
          <p:cNvPr id="11" name="TextBox 10">
            <a:extLst>
              <a:ext uri="{FF2B5EF4-FFF2-40B4-BE49-F238E27FC236}">
                <a16:creationId xmlns:a16="http://schemas.microsoft.com/office/drawing/2014/main" id="{DE572D7E-1AE0-E142-6A3D-613D625AE40D}"/>
              </a:ext>
            </a:extLst>
          </p:cNvPr>
          <p:cNvSpPr txBox="1"/>
          <p:nvPr/>
        </p:nvSpPr>
        <p:spPr>
          <a:xfrm>
            <a:off x="847288" y="4537659"/>
            <a:ext cx="300082" cy="369332"/>
          </a:xfrm>
          <a:prstGeom prst="rect">
            <a:avLst/>
          </a:prstGeom>
          <a:noFill/>
        </p:spPr>
        <p:txBody>
          <a:bodyPr wrap="none" rtlCol="0">
            <a:spAutoFit/>
          </a:bodyPr>
          <a:lstStyle/>
          <a:p>
            <a:r>
              <a:rPr lang="en-US" dirty="0"/>
              <a:t>1</a:t>
            </a:r>
          </a:p>
        </p:txBody>
      </p:sp>
      <p:sp>
        <p:nvSpPr>
          <p:cNvPr id="12" name="TextBox 11">
            <a:extLst>
              <a:ext uri="{FF2B5EF4-FFF2-40B4-BE49-F238E27FC236}">
                <a16:creationId xmlns:a16="http://schemas.microsoft.com/office/drawing/2014/main" id="{E3096A38-2CC6-E700-1FC6-5A83813B0519}"/>
              </a:ext>
            </a:extLst>
          </p:cNvPr>
          <p:cNvSpPr txBox="1"/>
          <p:nvPr/>
        </p:nvSpPr>
        <p:spPr>
          <a:xfrm>
            <a:off x="11274803" y="4227261"/>
            <a:ext cx="300082" cy="369332"/>
          </a:xfrm>
          <a:prstGeom prst="rect">
            <a:avLst/>
          </a:prstGeom>
          <a:noFill/>
        </p:spPr>
        <p:txBody>
          <a:bodyPr wrap="none" rtlCol="0">
            <a:spAutoFit/>
          </a:bodyPr>
          <a:lstStyle/>
          <a:p>
            <a:r>
              <a:rPr lang="en-US" dirty="0"/>
              <a:t>2</a:t>
            </a:r>
          </a:p>
        </p:txBody>
      </p:sp>
      <p:sp>
        <p:nvSpPr>
          <p:cNvPr id="13" name="TextBox 12">
            <a:extLst>
              <a:ext uri="{FF2B5EF4-FFF2-40B4-BE49-F238E27FC236}">
                <a16:creationId xmlns:a16="http://schemas.microsoft.com/office/drawing/2014/main" id="{5D0CCFA7-C657-E647-2D12-42F28CB3E3AC}"/>
              </a:ext>
            </a:extLst>
          </p:cNvPr>
          <p:cNvSpPr txBox="1"/>
          <p:nvPr/>
        </p:nvSpPr>
        <p:spPr>
          <a:xfrm>
            <a:off x="3472859" y="6425967"/>
            <a:ext cx="300082" cy="369332"/>
          </a:xfrm>
          <a:prstGeom prst="rect">
            <a:avLst/>
          </a:prstGeom>
          <a:noFill/>
        </p:spPr>
        <p:txBody>
          <a:bodyPr wrap="none" rtlCol="0">
            <a:spAutoFit/>
          </a:bodyPr>
          <a:lstStyle/>
          <a:p>
            <a:r>
              <a:rPr lang="en-US" dirty="0"/>
              <a:t>3</a:t>
            </a:r>
          </a:p>
        </p:txBody>
      </p:sp>
      <p:pic>
        <p:nvPicPr>
          <p:cNvPr id="14" name="Picture 13">
            <a:extLst>
              <a:ext uri="{FF2B5EF4-FFF2-40B4-BE49-F238E27FC236}">
                <a16:creationId xmlns:a16="http://schemas.microsoft.com/office/drawing/2014/main" id="{CBBFAE18-CF12-F943-1A8A-38B51C34AD88}"/>
              </a:ext>
            </a:extLst>
          </p:cNvPr>
          <p:cNvPicPr>
            <a:picLocks noChangeAspect="1"/>
          </p:cNvPicPr>
          <p:nvPr/>
        </p:nvPicPr>
        <p:blipFill>
          <a:blip r:embed="rId5"/>
          <a:stretch>
            <a:fillRect/>
          </a:stretch>
        </p:blipFill>
        <p:spPr>
          <a:xfrm>
            <a:off x="110547" y="5536655"/>
            <a:ext cx="2859320" cy="6146135"/>
          </a:xfrm>
          <a:prstGeom prst="rect">
            <a:avLst/>
          </a:prstGeom>
        </p:spPr>
      </p:pic>
    </p:spTree>
    <p:extLst>
      <p:ext uri="{BB962C8B-B14F-4D97-AF65-F5344CB8AC3E}">
        <p14:creationId xmlns:p14="http://schemas.microsoft.com/office/powerpoint/2010/main" val="2606226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65D951-865C-0BB3-9836-18CE41656B8D}"/>
              </a:ext>
            </a:extLst>
          </p:cNvPr>
          <p:cNvPicPr>
            <a:picLocks noChangeAspect="1"/>
          </p:cNvPicPr>
          <p:nvPr/>
        </p:nvPicPr>
        <p:blipFill>
          <a:blip r:embed="rId2"/>
          <a:stretch>
            <a:fillRect/>
          </a:stretch>
        </p:blipFill>
        <p:spPr>
          <a:xfrm>
            <a:off x="19504" y="9581"/>
            <a:ext cx="6554199" cy="4340624"/>
          </a:xfrm>
          <a:prstGeom prst="rect">
            <a:avLst/>
          </a:prstGeom>
        </p:spPr>
      </p:pic>
      <p:sp>
        <p:nvSpPr>
          <p:cNvPr id="7" name="TextBox 6">
            <a:extLst>
              <a:ext uri="{FF2B5EF4-FFF2-40B4-BE49-F238E27FC236}">
                <a16:creationId xmlns:a16="http://schemas.microsoft.com/office/drawing/2014/main" id="{C93E98BC-2CDF-F1A6-857A-38553EA50846}"/>
              </a:ext>
            </a:extLst>
          </p:cNvPr>
          <p:cNvSpPr txBox="1"/>
          <p:nvPr/>
        </p:nvSpPr>
        <p:spPr>
          <a:xfrm>
            <a:off x="6096000" y="101600"/>
            <a:ext cx="300082" cy="369332"/>
          </a:xfrm>
          <a:prstGeom prst="rect">
            <a:avLst/>
          </a:prstGeom>
          <a:noFill/>
        </p:spPr>
        <p:txBody>
          <a:bodyPr wrap="none" rtlCol="0">
            <a:spAutoFit/>
          </a:bodyPr>
          <a:lstStyle/>
          <a:p>
            <a:r>
              <a:rPr lang="en-US" dirty="0"/>
              <a:t>1</a:t>
            </a:r>
          </a:p>
        </p:txBody>
      </p:sp>
      <p:pic>
        <p:nvPicPr>
          <p:cNvPr id="11" name="Picture 10">
            <a:extLst>
              <a:ext uri="{FF2B5EF4-FFF2-40B4-BE49-F238E27FC236}">
                <a16:creationId xmlns:a16="http://schemas.microsoft.com/office/drawing/2014/main" id="{15FB9895-1152-33A6-8C75-3516BFAFA280}"/>
              </a:ext>
            </a:extLst>
          </p:cNvPr>
          <p:cNvPicPr>
            <a:picLocks noChangeAspect="1"/>
          </p:cNvPicPr>
          <p:nvPr/>
        </p:nvPicPr>
        <p:blipFill>
          <a:blip r:embed="rId3"/>
          <a:stretch>
            <a:fillRect/>
          </a:stretch>
        </p:blipFill>
        <p:spPr>
          <a:xfrm>
            <a:off x="6096000" y="562951"/>
            <a:ext cx="5620534" cy="828791"/>
          </a:xfrm>
          <a:prstGeom prst="rect">
            <a:avLst/>
          </a:prstGeom>
          <a:ln>
            <a:noFill/>
          </a:ln>
          <a:effectLst>
            <a:outerShdw blurRad="190500" algn="tl" rotWithShape="0">
              <a:srgbClr val="000000">
                <a:alpha val="70000"/>
              </a:srgbClr>
            </a:outerShdw>
          </a:effectLst>
        </p:spPr>
      </p:pic>
      <p:sp>
        <p:nvSpPr>
          <p:cNvPr id="12" name="TextBox 11">
            <a:extLst>
              <a:ext uri="{FF2B5EF4-FFF2-40B4-BE49-F238E27FC236}">
                <a16:creationId xmlns:a16="http://schemas.microsoft.com/office/drawing/2014/main" id="{4F22DF96-5ABE-1EA1-5E77-9FDEC0089B57}"/>
              </a:ext>
            </a:extLst>
          </p:cNvPr>
          <p:cNvSpPr txBox="1"/>
          <p:nvPr/>
        </p:nvSpPr>
        <p:spPr>
          <a:xfrm>
            <a:off x="11416452" y="792680"/>
            <a:ext cx="300082" cy="369332"/>
          </a:xfrm>
          <a:prstGeom prst="rect">
            <a:avLst/>
          </a:prstGeom>
          <a:noFill/>
        </p:spPr>
        <p:txBody>
          <a:bodyPr wrap="none" rtlCol="0">
            <a:spAutoFit/>
          </a:bodyPr>
          <a:lstStyle/>
          <a:p>
            <a:r>
              <a:rPr lang="en-US" dirty="0"/>
              <a:t>2</a:t>
            </a:r>
          </a:p>
        </p:txBody>
      </p:sp>
      <p:pic>
        <p:nvPicPr>
          <p:cNvPr id="14" name="Picture 13">
            <a:extLst>
              <a:ext uri="{FF2B5EF4-FFF2-40B4-BE49-F238E27FC236}">
                <a16:creationId xmlns:a16="http://schemas.microsoft.com/office/drawing/2014/main" id="{7E87BB5D-FF05-C102-2E92-D1FFE6BA5026}"/>
              </a:ext>
            </a:extLst>
          </p:cNvPr>
          <p:cNvPicPr>
            <a:picLocks noChangeAspect="1"/>
          </p:cNvPicPr>
          <p:nvPr/>
        </p:nvPicPr>
        <p:blipFill>
          <a:blip r:embed="rId4"/>
          <a:stretch>
            <a:fillRect/>
          </a:stretch>
        </p:blipFill>
        <p:spPr>
          <a:xfrm>
            <a:off x="6573703" y="1518143"/>
            <a:ext cx="5882532" cy="2705660"/>
          </a:xfrm>
          <a:prstGeom prst="rect">
            <a:avLst/>
          </a:prstGeom>
          <a:ln>
            <a:noFill/>
          </a:ln>
          <a:effectLst>
            <a:outerShdw blurRad="190500" algn="tl" rotWithShape="0">
              <a:srgbClr val="000000">
                <a:alpha val="70000"/>
              </a:srgbClr>
            </a:outerShdw>
          </a:effectLst>
        </p:spPr>
      </p:pic>
      <p:sp>
        <p:nvSpPr>
          <p:cNvPr id="15" name="TextBox 14">
            <a:extLst>
              <a:ext uri="{FF2B5EF4-FFF2-40B4-BE49-F238E27FC236}">
                <a16:creationId xmlns:a16="http://schemas.microsoft.com/office/drawing/2014/main" id="{E15A8758-8638-32AE-C0DC-70A871180523}"/>
              </a:ext>
            </a:extLst>
          </p:cNvPr>
          <p:cNvSpPr txBox="1"/>
          <p:nvPr/>
        </p:nvSpPr>
        <p:spPr>
          <a:xfrm>
            <a:off x="11621758" y="3957257"/>
            <a:ext cx="300082" cy="369332"/>
          </a:xfrm>
          <a:prstGeom prst="rect">
            <a:avLst/>
          </a:prstGeom>
          <a:noFill/>
        </p:spPr>
        <p:txBody>
          <a:bodyPr wrap="none" rtlCol="0">
            <a:spAutoFit/>
          </a:bodyPr>
          <a:lstStyle/>
          <a:p>
            <a:r>
              <a:rPr lang="en-US" dirty="0"/>
              <a:t>3</a:t>
            </a:r>
          </a:p>
        </p:txBody>
      </p:sp>
      <p:pic>
        <p:nvPicPr>
          <p:cNvPr id="17" name="Picture 16">
            <a:extLst>
              <a:ext uri="{FF2B5EF4-FFF2-40B4-BE49-F238E27FC236}">
                <a16:creationId xmlns:a16="http://schemas.microsoft.com/office/drawing/2014/main" id="{A9BF6434-C435-0DEA-1FA3-5B6BFFF155B4}"/>
              </a:ext>
            </a:extLst>
          </p:cNvPr>
          <p:cNvPicPr>
            <a:picLocks noChangeAspect="1"/>
          </p:cNvPicPr>
          <p:nvPr/>
        </p:nvPicPr>
        <p:blipFill>
          <a:blip r:embed="rId5"/>
          <a:stretch>
            <a:fillRect/>
          </a:stretch>
        </p:blipFill>
        <p:spPr>
          <a:xfrm>
            <a:off x="435257" y="4476363"/>
            <a:ext cx="5420481" cy="2372056"/>
          </a:xfrm>
          <a:prstGeom prst="rect">
            <a:avLst/>
          </a:prstGeom>
          <a:ln>
            <a:noFill/>
          </a:ln>
          <a:effectLst>
            <a:outerShdw blurRad="190500" algn="tl" rotWithShape="0">
              <a:srgbClr val="000000">
                <a:alpha val="70000"/>
              </a:srgbClr>
            </a:outerShdw>
          </a:effectLst>
        </p:spPr>
      </p:pic>
      <p:sp>
        <p:nvSpPr>
          <p:cNvPr id="18" name="TextBox 17">
            <a:extLst>
              <a:ext uri="{FF2B5EF4-FFF2-40B4-BE49-F238E27FC236}">
                <a16:creationId xmlns:a16="http://schemas.microsoft.com/office/drawing/2014/main" id="{28A9839F-8B0E-FDEC-C679-508EE57F8373}"/>
              </a:ext>
            </a:extLst>
          </p:cNvPr>
          <p:cNvSpPr txBox="1"/>
          <p:nvPr/>
        </p:nvSpPr>
        <p:spPr>
          <a:xfrm>
            <a:off x="5620428" y="5662391"/>
            <a:ext cx="300082" cy="369332"/>
          </a:xfrm>
          <a:prstGeom prst="rect">
            <a:avLst/>
          </a:prstGeom>
          <a:noFill/>
        </p:spPr>
        <p:txBody>
          <a:bodyPr wrap="none" rtlCol="0">
            <a:spAutoFit/>
          </a:bodyPr>
          <a:lstStyle/>
          <a:p>
            <a:r>
              <a:rPr lang="en-US" dirty="0"/>
              <a:t>4</a:t>
            </a:r>
          </a:p>
        </p:txBody>
      </p:sp>
      <p:pic>
        <p:nvPicPr>
          <p:cNvPr id="19" name="Picture 18">
            <a:extLst>
              <a:ext uri="{FF2B5EF4-FFF2-40B4-BE49-F238E27FC236}">
                <a16:creationId xmlns:a16="http://schemas.microsoft.com/office/drawing/2014/main" id="{B3362892-D97C-8AC2-3439-E896E59DF620}"/>
              </a:ext>
            </a:extLst>
          </p:cNvPr>
          <p:cNvPicPr>
            <a:picLocks noChangeAspect="1"/>
          </p:cNvPicPr>
          <p:nvPr/>
        </p:nvPicPr>
        <p:blipFill>
          <a:blip r:embed="rId6"/>
          <a:stretch>
            <a:fillRect/>
          </a:stretch>
        </p:blipFill>
        <p:spPr>
          <a:xfrm>
            <a:off x="8707173" y="3714192"/>
            <a:ext cx="2859320" cy="6146135"/>
          </a:xfrm>
          <a:prstGeom prst="rect">
            <a:avLst/>
          </a:prstGeom>
        </p:spPr>
      </p:pic>
    </p:spTree>
    <p:extLst>
      <p:ext uri="{BB962C8B-B14F-4D97-AF65-F5344CB8AC3E}">
        <p14:creationId xmlns:p14="http://schemas.microsoft.com/office/powerpoint/2010/main" val="23098535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E5F661A-BD16-ADD6-F5C6-BA5693C2C7C0}"/>
              </a:ext>
            </a:extLst>
          </p:cNvPr>
          <p:cNvPicPr>
            <a:picLocks noChangeAspect="1"/>
          </p:cNvPicPr>
          <p:nvPr/>
        </p:nvPicPr>
        <p:blipFill>
          <a:blip r:embed="rId2"/>
          <a:stretch>
            <a:fillRect/>
          </a:stretch>
        </p:blipFill>
        <p:spPr>
          <a:xfrm>
            <a:off x="3722641" y="285311"/>
            <a:ext cx="7573432" cy="6287377"/>
          </a:xfrm>
          <a:prstGeom prst="rect">
            <a:avLst/>
          </a:prstGeom>
        </p:spPr>
      </p:pic>
      <p:pic>
        <p:nvPicPr>
          <p:cNvPr id="7" name="Picture 6">
            <a:extLst>
              <a:ext uri="{FF2B5EF4-FFF2-40B4-BE49-F238E27FC236}">
                <a16:creationId xmlns:a16="http://schemas.microsoft.com/office/drawing/2014/main" id="{465D39AB-F467-DD75-6A39-09743D0EC6F0}"/>
              </a:ext>
            </a:extLst>
          </p:cNvPr>
          <p:cNvPicPr>
            <a:picLocks noChangeAspect="1"/>
          </p:cNvPicPr>
          <p:nvPr/>
        </p:nvPicPr>
        <p:blipFill>
          <a:blip r:embed="rId3"/>
          <a:stretch>
            <a:fillRect/>
          </a:stretch>
        </p:blipFill>
        <p:spPr>
          <a:xfrm>
            <a:off x="305428" y="285311"/>
            <a:ext cx="2859320" cy="6146135"/>
          </a:xfrm>
          <a:prstGeom prst="rect">
            <a:avLst/>
          </a:prstGeom>
        </p:spPr>
      </p:pic>
      <p:pic>
        <p:nvPicPr>
          <p:cNvPr id="9" name="Picture 8">
            <a:extLst>
              <a:ext uri="{FF2B5EF4-FFF2-40B4-BE49-F238E27FC236}">
                <a16:creationId xmlns:a16="http://schemas.microsoft.com/office/drawing/2014/main" id="{C5F77C7B-7C6E-F7D7-915C-BECC8A5BBB4C}"/>
              </a:ext>
            </a:extLst>
          </p:cNvPr>
          <p:cNvPicPr>
            <a:picLocks noChangeAspect="1"/>
          </p:cNvPicPr>
          <p:nvPr/>
        </p:nvPicPr>
        <p:blipFill>
          <a:blip r:embed="rId4"/>
          <a:stretch>
            <a:fillRect/>
          </a:stretch>
        </p:blipFill>
        <p:spPr>
          <a:xfrm>
            <a:off x="8474435" y="4987161"/>
            <a:ext cx="3379531" cy="3171053"/>
          </a:xfrm>
          <a:prstGeom prst="rect">
            <a:avLst/>
          </a:prstGeom>
        </p:spPr>
      </p:pic>
    </p:spTree>
    <p:extLst>
      <p:ext uri="{BB962C8B-B14F-4D97-AF65-F5344CB8AC3E}">
        <p14:creationId xmlns:p14="http://schemas.microsoft.com/office/powerpoint/2010/main" val="14036518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80FA82-42A1-11A7-7368-65AC28BCEE24}"/>
              </a:ext>
            </a:extLst>
          </p:cNvPr>
          <p:cNvPicPr>
            <a:picLocks noChangeAspect="1"/>
          </p:cNvPicPr>
          <p:nvPr/>
        </p:nvPicPr>
        <p:blipFill>
          <a:blip r:embed="rId2"/>
          <a:stretch>
            <a:fillRect/>
          </a:stretch>
        </p:blipFill>
        <p:spPr>
          <a:xfrm>
            <a:off x="80751" y="380748"/>
            <a:ext cx="2751790" cy="5948721"/>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860A001D-D05C-0099-A9D5-A96FB379C13D}"/>
              </a:ext>
            </a:extLst>
          </p:cNvPr>
          <p:cNvSpPr txBox="1"/>
          <p:nvPr/>
        </p:nvSpPr>
        <p:spPr>
          <a:xfrm>
            <a:off x="9990564" y="85307"/>
            <a:ext cx="2201436" cy="369332"/>
          </a:xfrm>
          <a:prstGeom prst="rect">
            <a:avLst/>
          </a:prstGeom>
          <a:noFill/>
        </p:spPr>
        <p:txBody>
          <a:bodyPr wrap="none" rtlCol="0">
            <a:spAutoFit/>
          </a:bodyPr>
          <a:lstStyle/>
          <a:p>
            <a:r>
              <a:rPr lang="en-US" dirty="0" err="1"/>
              <a:t>FilteredFlightsActivity</a:t>
            </a:r>
            <a:endParaRPr lang="en-US" dirty="0"/>
          </a:p>
        </p:txBody>
      </p:sp>
      <p:pic>
        <p:nvPicPr>
          <p:cNvPr id="8" name="Picture 7">
            <a:extLst>
              <a:ext uri="{FF2B5EF4-FFF2-40B4-BE49-F238E27FC236}">
                <a16:creationId xmlns:a16="http://schemas.microsoft.com/office/drawing/2014/main" id="{E2488DA8-A583-C022-4139-CDCE47019E07}"/>
              </a:ext>
            </a:extLst>
          </p:cNvPr>
          <p:cNvPicPr>
            <a:picLocks noChangeAspect="1"/>
          </p:cNvPicPr>
          <p:nvPr/>
        </p:nvPicPr>
        <p:blipFill>
          <a:blip r:embed="rId3"/>
          <a:stretch>
            <a:fillRect/>
          </a:stretch>
        </p:blipFill>
        <p:spPr>
          <a:xfrm>
            <a:off x="2900218" y="85307"/>
            <a:ext cx="5228915" cy="2954752"/>
          </a:xfrm>
          <a:prstGeom prst="rect">
            <a:avLst/>
          </a:prstGeom>
        </p:spPr>
      </p:pic>
      <p:pic>
        <p:nvPicPr>
          <p:cNvPr id="10" name="Picture 9">
            <a:extLst>
              <a:ext uri="{FF2B5EF4-FFF2-40B4-BE49-F238E27FC236}">
                <a16:creationId xmlns:a16="http://schemas.microsoft.com/office/drawing/2014/main" id="{7E69E03F-1A5A-DE48-3E5E-F877E69C1D8B}"/>
              </a:ext>
            </a:extLst>
          </p:cNvPr>
          <p:cNvPicPr>
            <a:picLocks noChangeAspect="1"/>
          </p:cNvPicPr>
          <p:nvPr/>
        </p:nvPicPr>
        <p:blipFill>
          <a:blip r:embed="rId4"/>
          <a:stretch>
            <a:fillRect/>
          </a:stretch>
        </p:blipFill>
        <p:spPr>
          <a:xfrm>
            <a:off x="3689365" y="2892012"/>
            <a:ext cx="5228915" cy="418765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91303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80C1E7-B979-993E-A031-5C64BA04D05E}"/>
              </a:ext>
            </a:extLst>
          </p:cNvPr>
          <p:cNvPicPr>
            <a:picLocks noChangeAspect="1"/>
          </p:cNvPicPr>
          <p:nvPr/>
        </p:nvPicPr>
        <p:blipFill>
          <a:blip r:embed="rId2"/>
          <a:stretch>
            <a:fillRect/>
          </a:stretch>
        </p:blipFill>
        <p:spPr>
          <a:xfrm>
            <a:off x="59344" y="0"/>
            <a:ext cx="6506483" cy="4505954"/>
          </a:xfrm>
          <a:prstGeom prst="rect">
            <a:avLst/>
          </a:prstGeom>
        </p:spPr>
      </p:pic>
      <p:pic>
        <p:nvPicPr>
          <p:cNvPr id="7" name="Picture 6">
            <a:extLst>
              <a:ext uri="{FF2B5EF4-FFF2-40B4-BE49-F238E27FC236}">
                <a16:creationId xmlns:a16="http://schemas.microsoft.com/office/drawing/2014/main" id="{F2848800-0EF4-1A6B-6DCB-DCA746B4FAD3}"/>
              </a:ext>
            </a:extLst>
          </p:cNvPr>
          <p:cNvPicPr>
            <a:picLocks noChangeAspect="1"/>
          </p:cNvPicPr>
          <p:nvPr/>
        </p:nvPicPr>
        <p:blipFill>
          <a:blip r:embed="rId3"/>
          <a:stretch>
            <a:fillRect/>
          </a:stretch>
        </p:blipFill>
        <p:spPr>
          <a:xfrm>
            <a:off x="7726681" y="588862"/>
            <a:ext cx="2751790" cy="5948721"/>
          </a:xfrm>
          <a:prstGeom prst="rect">
            <a:avLst/>
          </a:prstGeom>
          <a:ln>
            <a:noFill/>
          </a:ln>
          <a:effectLst>
            <a:outerShdw blurRad="190500" algn="tl" rotWithShape="0">
              <a:srgbClr val="000000">
                <a:alpha val="70000"/>
              </a:srgbClr>
            </a:outerShdw>
          </a:effectLst>
        </p:spPr>
      </p:pic>
      <p:sp>
        <p:nvSpPr>
          <p:cNvPr id="8" name="Rectangle 7">
            <a:extLst>
              <a:ext uri="{FF2B5EF4-FFF2-40B4-BE49-F238E27FC236}">
                <a16:creationId xmlns:a16="http://schemas.microsoft.com/office/drawing/2014/main" id="{9612148A-AAB1-E47D-ADFC-3BEA05CABB34}"/>
              </a:ext>
            </a:extLst>
          </p:cNvPr>
          <p:cNvSpPr/>
          <p:nvPr/>
        </p:nvSpPr>
        <p:spPr>
          <a:xfrm>
            <a:off x="8442176" y="967107"/>
            <a:ext cx="1320800" cy="418641"/>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b="1" dirty="0"/>
          </a:p>
        </p:txBody>
      </p:sp>
      <p:cxnSp>
        <p:nvCxnSpPr>
          <p:cNvPr id="10" name="Straight Arrow Connector 9">
            <a:extLst>
              <a:ext uri="{FF2B5EF4-FFF2-40B4-BE49-F238E27FC236}">
                <a16:creationId xmlns:a16="http://schemas.microsoft.com/office/drawing/2014/main" id="{A1AE7D12-52AE-62B9-5EF1-0E4D99981341}"/>
              </a:ext>
            </a:extLst>
          </p:cNvPr>
          <p:cNvCxnSpPr/>
          <p:nvPr/>
        </p:nvCxnSpPr>
        <p:spPr>
          <a:xfrm flipH="1">
            <a:off x="9812011" y="1170434"/>
            <a:ext cx="1329189"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2" name="Straight Arrow Connector 11">
            <a:extLst>
              <a:ext uri="{FF2B5EF4-FFF2-40B4-BE49-F238E27FC236}">
                <a16:creationId xmlns:a16="http://schemas.microsoft.com/office/drawing/2014/main" id="{CA3D43D0-9240-8FC6-87C7-6AD4AFDB9838}"/>
              </a:ext>
            </a:extLst>
          </p:cNvPr>
          <p:cNvCxnSpPr/>
          <p:nvPr/>
        </p:nvCxnSpPr>
        <p:spPr>
          <a:xfrm>
            <a:off x="6096000" y="1786855"/>
            <a:ext cx="1982598" cy="310393"/>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3" name="Straight Arrow Connector 12">
            <a:extLst>
              <a:ext uri="{FF2B5EF4-FFF2-40B4-BE49-F238E27FC236}">
                <a16:creationId xmlns:a16="http://schemas.microsoft.com/office/drawing/2014/main" id="{A5170FF0-9AD2-E73F-CA07-029FF38891D0}"/>
              </a:ext>
            </a:extLst>
          </p:cNvPr>
          <p:cNvCxnSpPr/>
          <p:nvPr/>
        </p:nvCxnSpPr>
        <p:spPr>
          <a:xfrm>
            <a:off x="6072653" y="2400649"/>
            <a:ext cx="1982598" cy="310393"/>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4" name="Straight Arrow Connector 13">
            <a:extLst>
              <a:ext uri="{FF2B5EF4-FFF2-40B4-BE49-F238E27FC236}">
                <a16:creationId xmlns:a16="http://schemas.microsoft.com/office/drawing/2014/main" id="{3F75BC53-69EF-F9AF-B16B-FED1948C8C75}"/>
              </a:ext>
            </a:extLst>
          </p:cNvPr>
          <p:cNvCxnSpPr/>
          <p:nvPr/>
        </p:nvCxnSpPr>
        <p:spPr>
          <a:xfrm>
            <a:off x="6072653" y="3142908"/>
            <a:ext cx="1982598" cy="310393"/>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5" name="Straight Arrow Connector 14">
            <a:extLst>
              <a:ext uri="{FF2B5EF4-FFF2-40B4-BE49-F238E27FC236}">
                <a16:creationId xmlns:a16="http://schemas.microsoft.com/office/drawing/2014/main" id="{FB2BA024-0521-9C9D-2A97-FF799EF6C762}"/>
              </a:ext>
            </a:extLst>
          </p:cNvPr>
          <p:cNvCxnSpPr/>
          <p:nvPr/>
        </p:nvCxnSpPr>
        <p:spPr>
          <a:xfrm>
            <a:off x="6096000" y="3728906"/>
            <a:ext cx="1982598" cy="310393"/>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16" name="TextBox 15">
            <a:extLst>
              <a:ext uri="{FF2B5EF4-FFF2-40B4-BE49-F238E27FC236}">
                <a16:creationId xmlns:a16="http://schemas.microsoft.com/office/drawing/2014/main" id="{E89F8760-927F-DAEE-8B6B-6836F50F7518}"/>
              </a:ext>
            </a:extLst>
          </p:cNvPr>
          <p:cNvSpPr txBox="1"/>
          <p:nvPr/>
        </p:nvSpPr>
        <p:spPr>
          <a:xfrm>
            <a:off x="11066924" y="967107"/>
            <a:ext cx="572401" cy="369332"/>
          </a:xfrm>
          <a:prstGeom prst="rect">
            <a:avLst/>
          </a:prstGeom>
          <a:noFill/>
        </p:spPr>
        <p:txBody>
          <a:bodyPr wrap="none" rtlCol="0">
            <a:spAutoFit/>
          </a:bodyPr>
          <a:lstStyle/>
          <a:p>
            <a:r>
              <a:rPr lang="en-US" dirty="0"/>
              <a:t>sort</a:t>
            </a:r>
          </a:p>
        </p:txBody>
      </p:sp>
    </p:spTree>
    <p:extLst>
      <p:ext uri="{BB962C8B-B14F-4D97-AF65-F5344CB8AC3E}">
        <p14:creationId xmlns:p14="http://schemas.microsoft.com/office/powerpoint/2010/main" val="3502376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3A149C01-5400-3708-8C87-147659103F7C}"/>
              </a:ext>
            </a:extLst>
          </p:cNvPr>
          <p:cNvSpPr>
            <a:spLocks noGrp="1"/>
          </p:cNvSpPr>
          <p:nvPr>
            <p:ph type="title"/>
          </p:nvPr>
        </p:nvSpPr>
        <p:spPr>
          <a:xfrm>
            <a:off x="3000776" y="-71548"/>
            <a:ext cx="5545137" cy="2070538"/>
          </a:xfrm>
        </p:spPr>
        <p:txBody>
          <a:bodyPr/>
          <a:lstStyle/>
          <a:p>
            <a:r>
              <a:rPr lang="en-US" dirty="0"/>
              <a:t>What we’ll talk about</a:t>
            </a:r>
          </a:p>
        </p:txBody>
      </p:sp>
      <p:sp>
        <p:nvSpPr>
          <p:cNvPr id="17" name="Content Placeholder 2">
            <a:extLst>
              <a:ext uri="{FF2B5EF4-FFF2-40B4-BE49-F238E27FC236}">
                <a16:creationId xmlns:a16="http://schemas.microsoft.com/office/drawing/2014/main" id="{02630474-2D09-B0EE-D5AC-563B3B2519F0}"/>
              </a:ext>
            </a:extLst>
          </p:cNvPr>
          <p:cNvSpPr>
            <a:spLocks noGrp="1"/>
          </p:cNvSpPr>
          <p:nvPr>
            <p:ph idx="1"/>
          </p:nvPr>
        </p:nvSpPr>
        <p:spPr>
          <a:xfrm>
            <a:off x="431960" y="467686"/>
            <a:ext cx="4110803" cy="5922628"/>
          </a:xfrm>
        </p:spPr>
        <p:txBody>
          <a:bodyPr/>
          <a:lstStyle/>
          <a:p>
            <a:r>
              <a:rPr lang="en-US" sz="1400" dirty="0"/>
              <a:t>• Introduction</a:t>
            </a:r>
          </a:p>
          <a:p>
            <a:r>
              <a:rPr lang="en-US" sz="1400" dirty="0"/>
              <a:t>• motivation</a:t>
            </a:r>
          </a:p>
          <a:p>
            <a:r>
              <a:rPr lang="en-US" sz="1400" dirty="0"/>
              <a:t>• Content + UI</a:t>
            </a:r>
          </a:p>
          <a:p>
            <a:r>
              <a:rPr lang="en-US" sz="1400" dirty="0"/>
              <a:t>• Database Authentication</a:t>
            </a:r>
          </a:p>
          <a:p>
            <a:r>
              <a:rPr lang="de-DE" sz="1400" dirty="0"/>
              <a:t>user and Admin Side</a:t>
            </a:r>
            <a:endParaRPr lang="en-US" sz="1400" dirty="0"/>
          </a:p>
          <a:p>
            <a:r>
              <a:rPr lang="en-US" sz="1400" dirty="0"/>
              <a:t>• </a:t>
            </a:r>
            <a:r>
              <a:rPr lang="en-US" sz="1400" dirty="0" err="1"/>
              <a:t>VeryBlueSky</a:t>
            </a:r>
            <a:r>
              <a:rPr lang="en-US" sz="1400" dirty="0"/>
              <a:t> App</a:t>
            </a:r>
          </a:p>
          <a:p>
            <a:r>
              <a:rPr lang="de-DE" sz="1400" dirty="0"/>
              <a:t> </a:t>
            </a:r>
            <a:r>
              <a:rPr lang="de-DE" sz="1800" dirty="0">
                <a:solidFill>
                  <a:srgbClr val="FF0000">
                    <a:alpha val="60000"/>
                  </a:srgbClr>
                </a:solidFill>
              </a:rPr>
              <a:t>App core</a:t>
            </a:r>
          </a:p>
          <a:p>
            <a:r>
              <a:rPr lang="de-DE" sz="1400" dirty="0"/>
              <a:t>••Neural Networks</a:t>
            </a:r>
          </a:p>
          <a:p>
            <a:r>
              <a:rPr lang="de-DE" sz="1400" dirty="0"/>
              <a:t>•</a:t>
            </a:r>
            <a:r>
              <a:rPr lang="de-DE" sz="1400" dirty="0" err="1"/>
              <a:t>Idea</a:t>
            </a:r>
            <a:r>
              <a:rPr lang="de-DE" sz="1400" dirty="0"/>
              <a:t> Behind </a:t>
            </a:r>
            <a:r>
              <a:rPr lang="de-DE" sz="1400" dirty="0" err="1"/>
              <a:t>it</a:t>
            </a:r>
            <a:endParaRPr lang="de-DE" sz="1400" dirty="0"/>
          </a:p>
          <a:p>
            <a:r>
              <a:rPr lang="de-DE" sz="1400" dirty="0"/>
              <a:t>•</a:t>
            </a:r>
            <a:r>
              <a:rPr lang="de-DE" sz="1400" dirty="0" err="1"/>
              <a:t>why</a:t>
            </a:r>
            <a:r>
              <a:rPr lang="de-DE" sz="1400" dirty="0"/>
              <a:t> </a:t>
            </a:r>
            <a:r>
              <a:rPr lang="de-DE" sz="1400" dirty="0" err="1"/>
              <a:t>tensorflow</a:t>
            </a:r>
            <a:r>
              <a:rPr lang="de-DE" sz="1400" dirty="0"/>
              <a:t>?</a:t>
            </a:r>
          </a:p>
          <a:p>
            <a:r>
              <a:rPr lang="de-DE" sz="1400" dirty="0"/>
              <a:t>•Python </a:t>
            </a:r>
            <a:r>
              <a:rPr lang="de-DE" sz="1400" dirty="0" err="1"/>
              <a:t>side</a:t>
            </a:r>
            <a:r>
              <a:rPr lang="de-DE" sz="1400" dirty="0"/>
              <a:t> </a:t>
            </a:r>
            <a:r>
              <a:rPr lang="de-DE" sz="1400" dirty="0" err="1"/>
              <a:t>of</a:t>
            </a:r>
            <a:r>
              <a:rPr lang="de-DE" sz="1400" dirty="0"/>
              <a:t> </a:t>
            </a:r>
            <a:r>
              <a:rPr lang="de-DE" sz="1400" dirty="0" err="1"/>
              <a:t>project</a:t>
            </a:r>
            <a:endParaRPr lang="de-DE" sz="1400" dirty="0"/>
          </a:p>
          <a:p>
            <a:r>
              <a:rPr lang="de-DE" sz="1400" dirty="0"/>
              <a:t>•</a:t>
            </a:r>
            <a:r>
              <a:rPr lang="de-DE" sz="1400" dirty="0" err="1"/>
              <a:t>Machine</a:t>
            </a:r>
            <a:r>
              <a:rPr lang="de-DE" sz="1400" dirty="0"/>
              <a:t> </a:t>
            </a:r>
            <a:r>
              <a:rPr lang="de-DE" sz="1400" dirty="0" err="1"/>
              <a:t>learning</a:t>
            </a:r>
            <a:r>
              <a:rPr lang="de-DE" sz="1400" dirty="0"/>
              <a:t> </a:t>
            </a:r>
            <a:r>
              <a:rPr lang="de-DE" sz="1400" dirty="0" err="1"/>
              <a:t>model</a:t>
            </a:r>
            <a:r>
              <a:rPr lang="de-DE" sz="1400" dirty="0"/>
              <a:t> (AVA)</a:t>
            </a:r>
          </a:p>
          <a:p>
            <a:r>
              <a:rPr lang="de-DE" sz="1400" dirty="0"/>
              <a:t>•Business </a:t>
            </a:r>
            <a:r>
              <a:rPr lang="de-DE" sz="1400" dirty="0" err="1"/>
              <a:t>case</a:t>
            </a:r>
            <a:r>
              <a:rPr lang="de-DE" sz="1400" dirty="0"/>
              <a:t>, </a:t>
            </a:r>
            <a:r>
              <a:rPr lang="de-DE" sz="1400" dirty="0" err="1"/>
              <a:t>the</a:t>
            </a:r>
            <a:r>
              <a:rPr lang="de-DE" sz="1400" dirty="0"/>
              <a:t> </a:t>
            </a:r>
            <a:r>
              <a:rPr lang="de-DE" sz="1400" dirty="0" err="1"/>
              <a:t>future</a:t>
            </a:r>
            <a:r>
              <a:rPr lang="de-DE" sz="1400" dirty="0"/>
              <a:t> </a:t>
            </a:r>
            <a:r>
              <a:rPr lang="de-DE" sz="1400" dirty="0" err="1"/>
              <a:t>of</a:t>
            </a:r>
            <a:r>
              <a:rPr lang="de-DE" sz="1400" dirty="0"/>
              <a:t> </a:t>
            </a:r>
            <a:r>
              <a:rPr lang="de-DE" sz="1400" dirty="0" err="1"/>
              <a:t>the</a:t>
            </a:r>
            <a:r>
              <a:rPr lang="de-DE" sz="1400" dirty="0"/>
              <a:t> </a:t>
            </a:r>
            <a:r>
              <a:rPr lang="de-DE" sz="1400" dirty="0" err="1"/>
              <a:t>project</a:t>
            </a:r>
            <a:endParaRPr lang="de-DE" sz="1400" dirty="0"/>
          </a:p>
          <a:p>
            <a:endParaRPr lang="de-DE" sz="1400" dirty="0"/>
          </a:p>
          <a:p>
            <a:endParaRPr lang="de-DE" sz="1400" dirty="0"/>
          </a:p>
          <a:p>
            <a:endParaRPr lang="de-DE" sz="1400" dirty="0"/>
          </a:p>
          <a:p>
            <a:endParaRPr lang="de-DE" sz="1400" dirty="0"/>
          </a:p>
          <a:p>
            <a:endParaRPr lang="de-DE" sz="1400" dirty="0"/>
          </a:p>
          <a:p>
            <a:endParaRPr lang="en-US" sz="1400" dirty="0"/>
          </a:p>
        </p:txBody>
      </p:sp>
      <p:pic>
        <p:nvPicPr>
          <p:cNvPr id="18" name="Picture Placeholder 7" descr="Digital Data">
            <a:extLst>
              <a:ext uri="{FF2B5EF4-FFF2-40B4-BE49-F238E27FC236}">
                <a16:creationId xmlns:a16="http://schemas.microsoft.com/office/drawing/2014/main" id="{D517A918-533D-1B3E-9196-52762C2240C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208928" y="1596771"/>
            <a:ext cx="3448558" cy="3448558"/>
          </a:xfrm>
        </p:spPr>
      </p:pic>
      <p:pic>
        <p:nvPicPr>
          <p:cNvPr id="19" name="Picture Placeholder 9" descr="Data Points ">
            <a:extLst>
              <a:ext uri="{FF2B5EF4-FFF2-40B4-BE49-F238E27FC236}">
                <a16:creationId xmlns:a16="http://schemas.microsoft.com/office/drawing/2014/main" id="{311F9F49-03A5-08C9-7274-C6F4D64C6134}"/>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20" name="Picture Placeholder 11" descr="Data Background">
            <a:extLst>
              <a:ext uri="{FF2B5EF4-FFF2-40B4-BE49-F238E27FC236}">
                <a16:creationId xmlns:a16="http://schemas.microsoft.com/office/drawing/2014/main" id="{73B73713-5E99-42C0-2F67-0EEACB571BDC}"/>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21" name="Slide Number Placeholder 14">
            <a:extLst>
              <a:ext uri="{FF2B5EF4-FFF2-40B4-BE49-F238E27FC236}">
                <a16:creationId xmlns:a16="http://schemas.microsoft.com/office/drawing/2014/main" id="{09A73DDC-624C-8E01-3E4E-790FBC7C4220}"/>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spTree>
    <p:extLst>
      <p:ext uri="{BB962C8B-B14F-4D97-AF65-F5344CB8AC3E}">
        <p14:creationId xmlns:p14="http://schemas.microsoft.com/office/powerpoint/2010/main" val="5516918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1B5289F-1730-8AB2-DE9D-0BD6378F0BAE}"/>
              </a:ext>
            </a:extLst>
          </p:cNvPr>
          <p:cNvPicPr>
            <a:picLocks noChangeAspect="1"/>
          </p:cNvPicPr>
          <p:nvPr/>
        </p:nvPicPr>
        <p:blipFill>
          <a:blip r:embed="rId2"/>
          <a:stretch>
            <a:fillRect/>
          </a:stretch>
        </p:blipFill>
        <p:spPr>
          <a:xfrm>
            <a:off x="110836" y="509053"/>
            <a:ext cx="2678546" cy="5839893"/>
          </a:xfrm>
          <a:prstGeom prst="rect">
            <a:avLst/>
          </a:prstGeom>
        </p:spPr>
      </p:pic>
      <p:pic>
        <p:nvPicPr>
          <p:cNvPr id="12" name="Picture 11">
            <a:extLst>
              <a:ext uri="{FF2B5EF4-FFF2-40B4-BE49-F238E27FC236}">
                <a16:creationId xmlns:a16="http://schemas.microsoft.com/office/drawing/2014/main" id="{2DF4A664-DF23-F75F-EC1E-21C6452C6778}"/>
              </a:ext>
            </a:extLst>
          </p:cNvPr>
          <p:cNvPicPr>
            <a:picLocks noChangeAspect="1"/>
          </p:cNvPicPr>
          <p:nvPr/>
        </p:nvPicPr>
        <p:blipFill>
          <a:blip r:embed="rId3"/>
          <a:stretch>
            <a:fillRect/>
          </a:stretch>
        </p:blipFill>
        <p:spPr>
          <a:xfrm>
            <a:off x="3340352" y="509053"/>
            <a:ext cx="8078327" cy="5487166"/>
          </a:xfrm>
          <a:prstGeom prst="rect">
            <a:avLst/>
          </a:prstGeom>
        </p:spPr>
      </p:pic>
      <p:pic>
        <p:nvPicPr>
          <p:cNvPr id="14" name="Picture 13">
            <a:extLst>
              <a:ext uri="{FF2B5EF4-FFF2-40B4-BE49-F238E27FC236}">
                <a16:creationId xmlns:a16="http://schemas.microsoft.com/office/drawing/2014/main" id="{5A437A50-F09F-A0D6-B89E-B5E706234F71}"/>
              </a:ext>
            </a:extLst>
          </p:cNvPr>
          <p:cNvPicPr>
            <a:picLocks noChangeAspect="1"/>
          </p:cNvPicPr>
          <p:nvPr/>
        </p:nvPicPr>
        <p:blipFill>
          <a:blip r:embed="rId4"/>
          <a:stretch>
            <a:fillRect/>
          </a:stretch>
        </p:blipFill>
        <p:spPr>
          <a:xfrm>
            <a:off x="8446099" y="113836"/>
            <a:ext cx="5601482" cy="3315163"/>
          </a:xfrm>
          <a:prstGeom prst="rect">
            <a:avLst/>
          </a:prstGeom>
        </p:spPr>
      </p:pic>
    </p:spTree>
    <p:extLst>
      <p:ext uri="{BB962C8B-B14F-4D97-AF65-F5344CB8AC3E}">
        <p14:creationId xmlns:p14="http://schemas.microsoft.com/office/powerpoint/2010/main" val="2290198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615BF4-3DC6-1987-EE66-037ACC1D3B78}"/>
              </a:ext>
            </a:extLst>
          </p:cNvPr>
          <p:cNvPicPr>
            <a:picLocks noChangeAspect="1"/>
          </p:cNvPicPr>
          <p:nvPr/>
        </p:nvPicPr>
        <p:blipFill>
          <a:blip r:embed="rId2"/>
          <a:stretch>
            <a:fillRect/>
          </a:stretch>
        </p:blipFill>
        <p:spPr>
          <a:xfrm>
            <a:off x="1649178" y="147782"/>
            <a:ext cx="3054542" cy="6562436"/>
          </a:xfrm>
          <a:prstGeom prst="rect">
            <a:avLst/>
          </a:prstGeom>
        </p:spPr>
      </p:pic>
      <p:cxnSp>
        <p:nvCxnSpPr>
          <p:cNvPr id="11" name="Straight Arrow Connector 10">
            <a:extLst>
              <a:ext uri="{FF2B5EF4-FFF2-40B4-BE49-F238E27FC236}">
                <a16:creationId xmlns:a16="http://schemas.microsoft.com/office/drawing/2014/main" id="{68259A28-EA31-20E0-06CD-C3F8B75F1EEB}"/>
              </a:ext>
            </a:extLst>
          </p:cNvPr>
          <p:cNvCxnSpPr>
            <a:cxnSpLocks/>
            <a:endCxn id="17" idx="1"/>
          </p:cNvCxnSpPr>
          <p:nvPr/>
        </p:nvCxnSpPr>
        <p:spPr>
          <a:xfrm flipV="1">
            <a:off x="4437776" y="3403833"/>
            <a:ext cx="1878074" cy="162117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3" name="Straight Arrow Connector 12">
            <a:extLst>
              <a:ext uri="{FF2B5EF4-FFF2-40B4-BE49-F238E27FC236}">
                <a16:creationId xmlns:a16="http://schemas.microsoft.com/office/drawing/2014/main" id="{DD5F105C-15B5-57BF-F6F9-605D044F26A7}"/>
              </a:ext>
            </a:extLst>
          </p:cNvPr>
          <p:cNvCxnSpPr>
            <a:cxnSpLocks/>
          </p:cNvCxnSpPr>
          <p:nvPr/>
        </p:nvCxnSpPr>
        <p:spPr>
          <a:xfrm>
            <a:off x="4605556" y="1300294"/>
            <a:ext cx="1710294" cy="90601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17" name="Picture 16">
            <a:extLst>
              <a:ext uri="{FF2B5EF4-FFF2-40B4-BE49-F238E27FC236}">
                <a16:creationId xmlns:a16="http://schemas.microsoft.com/office/drawing/2014/main" id="{02FC0D59-37F7-597E-F17C-E21AEEFAB13E}"/>
              </a:ext>
            </a:extLst>
          </p:cNvPr>
          <p:cNvPicPr>
            <a:picLocks noChangeAspect="1"/>
          </p:cNvPicPr>
          <p:nvPr/>
        </p:nvPicPr>
        <p:blipFill>
          <a:blip r:embed="rId3"/>
          <a:stretch>
            <a:fillRect/>
          </a:stretch>
        </p:blipFill>
        <p:spPr>
          <a:xfrm>
            <a:off x="6315850" y="122614"/>
            <a:ext cx="3034002" cy="6562437"/>
          </a:xfrm>
          <a:prstGeom prst="rect">
            <a:avLst/>
          </a:prstGeom>
        </p:spPr>
      </p:pic>
    </p:spTree>
    <p:extLst>
      <p:ext uri="{BB962C8B-B14F-4D97-AF65-F5344CB8AC3E}">
        <p14:creationId xmlns:p14="http://schemas.microsoft.com/office/powerpoint/2010/main" val="13599989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DE9C5C-8DE9-AA2D-3FBE-02675FD67114}"/>
              </a:ext>
            </a:extLst>
          </p:cNvPr>
          <p:cNvSpPr txBox="1"/>
          <p:nvPr/>
        </p:nvSpPr>
        <p:spPr>
          <a:xfrm>
            <a:off x="4042899" y="496138"/>
            <a:ext cx="1197764" cy="369332"/>
          </a:xfrm>
          <a:prstGeom prst="rect">
            <a:avLst/>
          </a:prstGeom>
          <a:noFill/>
        </p:spPr>
        <p:txBody>
          <a:bodyPr wrap="none" rtlCol="0">
            <a:spAutoFit/>
          </a:bodyPr>
          <a:lstStyle/>
          <a:p>
            <a:r>
              <a:rPr lang="en-US" dirty="0" err="1"/>
              <a:t>TrackFlight</a:t>
            </a:r>
            <a:endParaRPr lang="en-US" dirty="0"/>
          </a:p>
        </p:txBody>
      </p:sp>
      <p:pic>
        <p:nvPicPr>
          <p:cNvPr id="7" name="Picture 6">
            <a:extLst>
              <a:ext uri="{FF2B5EF4-FFF2-40B4-BE49-F238E27FC236}">
                <a16:creationId xmlns:a16="http://schemas.microsoft.com/office/drawing/2014/main" id="{02F896E4-19F9-6AC2-A640-9C4311BEEB4D}"/>
              </a:ext>
            </a:extLst>
          </p:cNvPr>
          <p:cNvPicPr>
            <a:picLocks noChangeAspect="1"/>
          </p:cNvPicPr>
          <p:nvPr/>
        </p:nvPicPr>
        <p:blipFill>
          <a:blip r:embed="rId2"/>
          <a:stretch>
            <a:fillRect/>
          </a:stretch>
        </p:blipFill>
        <p:spPr>
          <a:xfrm>
            <a:off x="151244" y="0"/>
            <a:ext cx="5981102" cy="6858000"/>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80CE457D-1024-4C1F-3AC7-18DCCE67EC19}"/>
              </a:ext>
            </a:extLst>
          </p:cNvPr>
          <p:cNvPicPr>
            <a:picLocks noChangeAspect="1"/>
          </p:cNvPicPr>
          <p:nvPr/>
        </p:nvPicPr>
        <p:blipFill>
          <a:blip r:embed="rId3"/>
          <a:stretch>
            <a:fillRect/>
          </a:stretch>
        </p:blipFill>
        <p:spPr>
          <a:xfrm>
            <a:off x="6418673" y="0"/>
            <a:ext cx="5590674" cy="6858000"/>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E6044710-A685-7984-AFB8-490C5940221A}"/>
              </a:ext>
            </a:extLst>
          </p:cNvPr>
          <p:cNvSpPr txBox="1"/>
          <p:nvPr/>
        </p:nvSpPr>
        <p:spPr>
          <a:xfrm>
            <a:off x="10437091" y="0"/>
            <a:ext cx="1285929" cy="369332"/>
          </a:xfrm>
          <a:prstGeom prst="rect">
            <a:avLst/>
          </a:prstGeom>
          <a:noFill/>
        </p:spPr>
        <p:txBody>
          <a:bodyPr wrap="none" rtlCol="0">
            <a:spAutoFit/>
          </a:bodyPr>
          <a:lstStyle/>
          <a:p>
            <a:r>
              <a:rPr lang="en-US" dirty="0" err="1"/>
              <a:t>TrackFlights</a:t>
            </a:r>
            <a:endParaRPr lang="en-US" dirty="0"/>
          </a:p>
        </p:txBody>
      </p:sp>
    </p:spTree>
    <p:extLst>
      <p:ext uri="{BB962C8B-B14F-4D97-AF65-F5344CB8AC3E}">
        <p14:creationId xmlns:p14="http://schemas.microsoft.com/office/powerpoint/2010/main" val="8725481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EE4161-95B6-A27D-9EF3-FAFC476A2DD3}"/>
              </a:ext>
            </a:extLst>
          </p:cNvPr>
          <p:cNvPicPr>
            <a:picLocks noChangeAspect="1"/>
          </p:cNvPicPr>
          <p:nvPr/>
        </p:nvPicPr>
        <p:blipFill>
          <a:blip r:embed="rId2"/>
          <a:stretch>
            <a:fillRect/>
          </a:stretch>
        </p:blipFill>
        <p:spPr>
          <a:xfrm>
            <a:off x="109013" y="147781"/>
            <a:ext cx="3034002" cy="6562437"/>
          </a:xfrm>
          <a:prstGeom prst="rect">
            <a:avLst/>
          </a:prstGeom>
        </p:spPr>
      </p:pic>
      <p:pic>
        <p:nvPicPr>
          <p:cNvPr id="7" name="Picture 6">
            <a:extLst>
              <a:ext uri="{FF2B5EF4-FFF2-40B4-BE49-F238E27FC236}">
                <a16:creationId xmlns:a16="http://schemas.microsoft.com/office/drawing/2014/main" id="{D901D47A-CB71-6667-3574-F9DDDEC2031A}"/>
              </a:ext>
            </a:extLst>
          </p:cNvPr>
          <p:cNvPicPr>
            <a:picLocks noChangeAspect="1"/>
          </p:cNvPicPr>
          <p:nvPr/>
        </p:nvPicPr>
        <p:blipFill>
          <a:blip r:embed="rId3"/>
          <a:stretch>
            <a:fillRect/>
          </a:stretch>
        </p:blipFill>
        <p:spPr>
          <a:xfrm>
            <a:off x="3998919" y="147781"/>
            <a:ext cx="6096851" cy="2991267"/>
          </a:xfrm>
          <a:prstGeom prst="rect">
            <a:avLst/>
          </a:prstGeom>
        </p:spPr>
      </p:pic>
      <p:pic>
        <p:nvPicPr>
          <p:cNvPr id="9" name="Picture 8">
            <a:extLst>
              <a:ext uri="{FF2B5EF4-FFF2-40B4-BE49-F238E27FC236}">
                <a16:creationId xmlns:a16="http://schemas.microsoft.com/office/drawing/2014/main" id="{97F8BED9-510B-895B-0283-94E121862899}"/>
              </a:ext>
            </a:extLst>
          </p:cNvPr>
          <p:cNvPicPr>
            <a:picLocks noChangeAspect="1"/>
          </p:cNvPicPr>
          <p:nvPr/>
        </p:nvPicPr>
        <p:blipFill>
          <a:blip r:embed="rId4"/>
          <a:stretch>
            <a:fillRect/>
          </a:stretch>
        </p:blipFill>
        <p:spPr>
          <a:xfrm>
            <a:off x="3998919" y="3718953"/>
            <a:ext cx="5058481" cy="2210108"/>
          </a:xfrm>
          <a:prstGeom prst="rect">
            <a:avLst/>
          </a:prstGeom>
        </p:spPr>
      </p:pic>
      <p:cxnSp>
        <p:nvCxnSpPr>
          <p:cNvPr id="11" name="Straight Arrow Connector 10">
            <a:extLst>
              <a:ext uri="{FF2B5EF4-FFF2-40B4-BE49-F238E27FC236}">
                <a16:creationId xmlns:a16="http://schemas.microsoft.com/office/drawing/2014/main" id="{716505C2-3D9D-01C9-1770-A304959B8C4B}"/>
              </a:ext>
            </a:extLst>
          </p:cNvPr>
          <p:cNvCxnSpPr/>
          <p:nvPr/>
        </p:nvCxnSpPr>
        <p:spPr>
          <a:xfrm>
            <a:off x="6733309" y="5449455"/>
            <a:ext cx="4959927"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4763286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8918FC-FE99-F424-24CD-E8D32D4CA321}"/>
              </a:ext>
            </a:extLst>
          </p:cNvPr>
          <p:cNvPicPr>
            <a:picLocks noChangeAspect="1"/>
          </p:cNvPicPr>
          <p:nvPr/>
        </p:nvPicPr>
        <p:blipFill>
          <a:blip r:embed="rId2"/>
          <a:stretch>
            <a:fillRect/>
          </a:stretch>
        </p:blipFill>
        <p:spPr>
          <a:xfrm>
            <a:off x="164326" y="63892"/>
            <a:ext cx="3054542" cy="6562436"/>
          </a:xfrm>
          <a:prstGeom prst="rect">
            <a:avLst/>
          </a:prstGeom>
        </p:spPr>
      </p:pic>
      <p:sp>
        <p:nvSpPr>
          <p:cNvPr id="6" name="Rectangle 5">
            <a:extLst>
              <a:ext uri="{FF2B5EF4-FFF2-40B4-BE49-F238E27FC236}">
                <a16:creationId xmlns:a16="http://schemas.microsoft.com/office/drawing/2014/main" id="{AE8C9B97-C8F2-EA6E-09E9-8B1323C4DBB8}"/>
              </a:ext>
            </a:extLst>
          </p:cNvPr>
          <p:cNvSpPr/>
          <p:nvPr/>
        </p:nvSpPr>
        <p:spPr>
          <a:xfrm>
            <a:off x="361561" y="4285673"/>
            <a:ext cx="2660072" cy="369454"/>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D81C2D8-A253-9DCF-3238-335B72877649}"/>
              </a:ext>
            </a:extLst>
          </p:cNvPr>
          <p:cNvCxnSpPr>
            <a:stCxn id="5" idx="3"/>
          </p:cNvCxnSpPr>
          <p:nvPr/>
        </p:nvCxnSpPr>
        <p:spPr>
          <a:xfrm>
            <a:off x="3218868" y="3345110"/>
            <a:ext cx="1990695"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pic>
        <p:nvPicPr>
          <p:cNvPr id="12" name="Picture 11">
            <a:extLst>
              <a:ext uri="{FF2B5EF4-FFF2-40B4-BE49-F238E27FC236}">
                <a16:creationId xmlns:a16="http://schemas.microsoft.com/office/drawing/2014/main" id="{22D33901-E72A-DF27-BD71-92F576933722}"/>
              </a:ext>
            </a:extLst>
          </p:cNvPr>
          <p:cNvPicPr>
            <a:picLocks noChangeAspect="1"/>
          </p:cNvPicPr>
          <p:nvPr/>
        </p:nvPicPr>
        <p:blipFill>
          <a:blip r:embed="rId3"/>
          <a:stretch>
            <a:fillRect/>
          </a:stretch>
        </p:blipFill>
        <p:spPr>
          <a:xfrm>
            <a:off x="5211757" y="63893"/>
            <a:ext cx="3031113" cy="6562436"/>
          </a:xfrm>
          <a:prstGeom prst="rect">
            <a:avLst/>
          </a:prstGeom>
        </p:spPr>
      </p:pic>
      <p:pic>
        <p:nvPicPr>
          <p:cNvPr id="14" name="Picture 13">
            <a:extLst>
              <a:ext uri="{FF2B5EF4-FFF2-40B4-BE49-F238E27FC236}">
                <a16:creationId xmlns:a16="http://schemas.microsoft.com/office/drawing/2014/main" id="{9A60DE02-4E07-C213-C234-5F4AC833FDFA}"/>
              </a:ext>
            </a:extLst>
          </p:cNvPr>
          <p:cNvPicPr>
            <a:picLocks noChangeAspect="1"/>
          </p:cNvPicPr>
          <p:nvPr/>
        </p:nvPicPr>
        <p:blipFill>
          <a:blip r:embed="rId4"/>
          <a:stretch>
            <a:fillRect/>
          </a:stretch>
        </p:blipFill>
        <p:spPr>
          <a:xfrm>
            <a:off x="4984938" y="3883300"/>
            <a:ext cx="6845501" cy="220483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000538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5D89E7-7AE6-6FB5-4540-B93A290AC65B}"/>
              </a:ext>
            </a:extLst>
          </p:cNvPr>
          <p:cNvPicPr>
            <a:picLocks noChangeAspect="1"/>
          </p:cNvPicPr>
          <p:nvPr/>
        </p:nvPicPr>
        <p:blipFill>
          <a:blip r:embed="rId2"/>
          <a:stretch>
            <a:fillRect/>
          </a:stretch>
        </p:blipFill>
        <p:spPr>
          <a:xfrm>
            <a:off x="110836" y="509053"/>
            <a:ext cx="2678546" cy="5839893"/>
          </a:xfrm>
          <a:prstGeom prst="rect">
            <a:avLst/>
          </a:prstGeom>
        </p:spPr>
      </p:pic>
      <p:sp>
        <p:nvSpPr>
          <p:cNvPr id="7" name="Rectangle 6">
            <a:extLst>
              <a:ext uri="{FF2B5EF4-FFF2-40B4-BE49-F238E27FC236}">
                <a16:creationId xmlns:a16="http://schemas.microsoft.com/office/drawing/2014/main" id="{AFA14CB0-536D-B75E-50C1-404637EF383B}"/>
              </a:ext>
            </a:extLst>
          </p:cNvPr>
          <p:cNvSpPr/>
          <p:nvPr/>
        </p:nvSpPr>
        <p:spPr>
          <a:xfrm>
            <a:off x="931178" y="1317072"/>
            <a:ext cx="1006679" cy="377504"/>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368C12D6-22B3-82F2-366C-FCE080676137}"/>
              </a:ext>
            </a:extLst>
          </p:cNvPr>
          <p:cNvCxnSpPr/>
          <p:nvPr/>
        </p:nvCxnSpPr>
        <p:spPr>
          <a:xfrm>
            <a:off x="2558642" y="1988191"/>
            <a:ext cx="1686187"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0" name="Straight Arrow Connector 9">
            <a:extLst>
              <a:ext uri="{FF2B5EF4-FFF2-40B4-BE49-F238E27FC236}">
                <a16:creationId xmlns:a16="http://schemas.microsoft.com/office/drawing/2014/main" id="{6FAD066F-296D-1CBE-AC6C-D37AE07D8428}"/>
              </a:ext>
            </a:extLst>
          </p:cNvPr>
          <p:cNvCxnSpPr/>
          <p:nvPr/>
        </p:nvCxnSpPr>
        <p:spPr>
          <a:xfrm>
            <a:off x="2558642" y="2660708"/>
            <a:ext cx="1686187"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1" name="Straight Arrow Connector 10">
            <a:extLst>
              <a:ext uri="{FF2B5EF4-FFF2-40B4-BE49-F238E27FC236}">
                <a16:creationId xmlns:a16="http://schemas.microsoft.com/office/drawing/2014/main" id="{7D45C7C5-2756-F750-DA36-4ADC84881250}"/>
              </a:ext>
            </a:extLst>
          </p:cNvPr>
          <p:cNvCxnSpPr/>
          <p:nvPr/>
        </p:nvCxnSpPr>
        <p:spPr>
          <a:xfrm>
            <a:off x="2558642" y="3323438"/>
            <a:ext cx="1686187"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2" name="Straight Arrow Connector 11">
            <a:extLst>
              <a:ext uri="{FF2B5EF4-FFF2-40B4-BE49-F238E27FC236}">
                <a16:creationId xmlns:a16="http://schemas.microsoft.com/office/drawing/2014/main" id="{D75EBF9D-E84A-1B2C-0A94-842DD3E00C9E}"/>
              </a:ext>
            </a:extLst>
          </p:cNvPr>
          <p:cNvCxnSpPr/>
          <p:nvPr/>
        </p:nvCxnSpPr>
        <p:spPr>
          <a:xfrm>
            <a:off x="2558642" y="3977780"/>
            <a:ext cx="1686187"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14" name="Picture 13">
            <a:extLst>
              <a:ext uri="{FF2B5EF4-FFF2-40B4-BE49-F238E27FC236}">
                <a16:creationId xmlns:a16="http://schemas.microsoft.com/office/drawing/2014/main" id="{4DD356F3-BF37-3DCF-EC67-1DBB2011A43C}"/>
              </a:ext>
            </a:extLst>
          </p:cNvPr>
          <p:cNvPicPr>
            <a:picLocks noChangeAspect="1"/>
          </p:cNvPicPr>
          <p:nvPr/>
        </p:nvPicPr>
        <p:blipFill>
          <a:blip r:embed="rId3"/>
          <a:stretch>
            <a:fillRect/>
          </a:stretch>
        </p:blipFill>
        <p:spPr>
          <a:xfrm>
            <a:off x="4305184" y="3171016"/>
            <a:ext cx="4363059" cy="304843"/>
          </a:xfrm>
          <a:prstGeom prst="rect">
            <a:avLst/>
          </a:prstGeom>
          <a:ln>
            <a:noFill/>
          </a:ln>
          <a:effectLst>
            <a:outerShdw blurRad="190500" algn="tl" rotWithShape="0">
              <a:srgbClr val="000000">
                <a:alpha val="70000"/>
              </a:srgbClr>
            </a:outerShdw>
          </a:effectLst>
        </p:spPr>
      </p:pic>
      <p:pic>
        <p:nvPicPr>
          <p:cNvPr id="16" name="Picture 15">
            <a:extLst>
              <a:ext uri="{FF2B5EF4-FFF2-40B4-BE49-F238E27FC236}">
                <a16:creationId xmlns:a16="http://schemas.microsoft.com/office/drawing/2014/main" id="{43D1D96A-DAFF-20F0-E805-75764A23EA51}"/>
              </a:ext>
            </a:extLst>
          </p:cNvPr>
          <p:cNvPicPr>
            <a:picLocks noChangeAspect="1"/>
          </p:cNvPicPr>
          <p:nvPr/>
        </p:nvPicPr>
        <p:blipFill>
          <a:blip r:embed="rId4"/>
          <a:stretch>
            <a:fillRect/>
          </a:stretch>
        </p:blipFill>
        <p:spPr>
          <a:xfrm>
            <a:off x="4305184" y="3830122"/>
            <a:ext cx="4334480" cy="295316"/>
          </a:xfrm>
          <a:prstGeom prst="rect">
            <a:avLst/>
          </a:prstGeom>
          <a:ln>
            <a:noFill/>
          </a:ln>
          <a:effectLst>
            <a:outerShdw blurRad="190500" algn="tl" rotWithShape="0">
              <a:srgbClr val="000000">
                <a:alpha val="70000"/>
              </a:srgbClr>
            </a:outerShdw>
          </a:effectLst>
        </p:spPr>
      </p:pic>
      <p:pic>
        <p:nvPicPr>
          <p:cNvPr id="18" name="Picture 17">
            <a:extLst>
              <a:ext uri="{FF2B5EF4-FFF2-40B4-BE49-F238E27FC236}">
                <a16:creationId xmlns:a16="http://schemas.microsoft.com/office/drawing/2014/main" id="{5528F2F2-1128-A4B9-9C68-C0890E89C6AB}"/>
              </a:ext>
            </a:extLst>
          </p:cNvPr>
          <p:cNvPicPr>
            <a:picLocks noChangeAspect="1"/>
          </p:cNvPicPr>
          <p:nvPr/>
        </p:nvPicPr>
        <p:blipFill>
          <a:blip r:embed="rId5"/>
          <a:stretch>
            <a:fillRect/>
          </a:stretch>
        </p:blipFill>
        <p:spPr>
          <a:xfrm>
            <a:off x="4305184" y="1845296"/>
            <a:ext cx="4067743" cy="285790"/>
          </a:xfrm>
          <a:prstGeom prst="rect">
            <a:avLst/>
          </a:prstGeom>
          <a:ln>
            <a:noFill/>
          </a:ln>
          <a:effectLst>
            <a:outerShdw blurRad="190500" algn="tl" rotWithShape="0">
              <a:srgbClr val="000000">
                <a:alpha val="70000"/>
              </a:srgbClr>
            </a:outerShdw>
          </a:effectLst>
        </p:spPr>
      </p:pic>
      <p:pic>
        <p:nvPicPr>
          <p:cNvPr id="20" name="Picture 19">
            <a:extLst>
              <a:ext uri="{FF2B5EF4-FFF2-40B4-BE49-F238E27FC236}">
                <a16:creationId xmlns:a16="http://schemas.microsoft.com/office/drawing/2014/main" id="{EEE79D3A-9F7B-ABF9-D10F-5E8C72B50E67}"/>
              </a:ext>
            </a:extLst>
          </p:cNvPr>
          <p:cNvPicPr>
            <a:picLocks noChangeAspect="1"/>
          </p:cNvPicPr>
          <p:nvPr/>
        </p:nvPicPr>
        <p:blipFill>
          <a:blip r:embed="rId6"/>
          <a:stretch>
            <a:fillRect/>
          </a:stretch>
        </p:blipFill>
        <p:spPr>
          <a:xfrm>
            <a:off x="4290894" y="2471554"/>
            <a:ext cx="4286848" cy="323895"/>
          </a:xfrm>
          <a:prstGeom prst="rect">
            <a:avLst/>
          </a:prstGeom>
          <a:ln>
            <a:noFill/>
          </a:ln>
          <a:effectLst>
            <a:outerShdw blurRad="190500" algn="tl" rotWithShape="0">
              <a:srgbClr val="000000">
                <a:alpha val="70000"/>
              </a:srgbClr>
            </a:outerShdw>
          </a:effectLst>
        </p:spPr>
      </p:pic>
      <p:pic>
        <p:nvPicPr>
          <p:cNvPr id="24" name="Picture 23">
            <a:extLst>
              <a:ext uri="{FF2B5EF4-FFF2-40B4-BE49-F238E27FC236}">
                <a16:creationId xmlns:a16="http://schemas.microsoft.com/office/drawing/2014/main" id="{C6F404A1-C2C0-5C06-AF6B-B3F95E56ED37}"/>
              </a:ext>
            </a:extLst>
          </p:cNvPr>
          <p:cNvPicPr>
            <a:picLocks noChangeAspect="1"/>
          </p:cNvPicPr>
          <p:nvPr/>
        </p:nvPicPr>
        <p:blipFill>
          <a:blip r:embed="rId7"/>
          <a:stretch>
            <a:fillRect/>
          </a:stretch>
        </p:blipFill>
        <p:spPr>
          <a:xfrm>
            <a:off x="5472159" y="5209604"/>
            <a:ext cx="5801535" cy="66684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925668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0C17CEE-7702-8246-037B-123E7A2B1A3D}"/>
              </a:ext>
            </a:extLst>
          </p:cNvPr>
          <p:cNvSpPr txBox="1"/>
          <p:nvPr/>
        </p:nvSpPr>
        <p:spPr>
          <a:xfrm>
            <a:off x="11425806" y="142614"/>
            <a:ext cx="396262" cy="369332"/>
          </a:xfrm>
          <a:prstGeom prst="rect">
            <a:avLst/>
          </a:prstGeom>
          <a:noFill/>
        </p:spPr>
        <p:txBody>
          <a:bodyPr wrap="none" rtlCol="0">
            <a:spAutoFit/>
          </a:bodyPr>
          <a:lstStyle/>
          <a:p>
            <a:r>
              <a:rPr lang="en-US" dirty="0"/>
              <a:t>AI</a:t>
            </a:r>
          </a:p>
        </p:txBody>
      </p:sp>
      <p:pic>
        <p:nvPicPr>
          <p:cNvPr id="7" name="Picture 6">
            <a:extLst>
              <a:ext uri="{FF2B5EF4-FFF2-40B4-BE49-F238E27FC236}">
                <a16:creationId xmlns:a16="http://schemas.microsoft.com/office/drawing/2014/main" id="{24A24046-1E64-2367-814F-29AD5394A032}"/>
              </a:ext>
            </a:extLst>
          </p:cNvPr>
          <p:cNvPicPr>
            <a:picLocks noChangeAspect="1"/>
          </p:cNvPicPr>
          <p:nvPr/>
        </p:nvPicPr>
        <p:blipFill>
          <a:blip r:embed="rId2"/>
          <a:stretch>
            <a:fillRect/>
          </a:stretch>
        </p:blipFill>
        <p:spPr>
          <a:xfrm>
            <a:off x="99175" y="494890"/>
            <a:ext cx="11993649" cy="5868219"/>
          </a:xfrm>
          <a:prstGeom prst="rect">
            <a:avLst/>
          </a:prstGeom>
        </p:spPr>
      </p:pic>
    </p:spTree>
    <p:extLst>
      <p:ext uri="{BB962C8B-B14F-4D97-AF65-F5344CB8AC3E}">
        <p14:creationId xmlns:p14="http://schemas.microsoft.com/office/powerpoint/2010/main" val="15694479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0C261D7-785D-AF8D-C1B5-5A6CEC93EEE8}"/>
              </a:ext>
            </a:extLst>
          </p:cNvPr>
          <p:cNvPicPr>
            <a:picLocks noChangeAspect="1"/>
          </p:cNvPicPr>
          <p:nvPr/>
        </p:nvPicPr>
        <p:blipFill>
          <a:blip r:embed="rId2"/>
          <a:stretch>
            <a:fillRect/>
          </a:stretch>
        </p:blipFill>
        <p:spPr>
          <a:xfrm>
            <a:off x="101600" y="944533"/>
            <a:ext cx="4887007" cy="4544059"/>
          </a:xfrm>
          <a:prstGeom prst="rect">
            <a:avLst/>
          </a:prstGeom>
        </p:spPr>
      </p:pic>
      <p:pic>
        <p:nvPicPr>
          <p:cNvPr id="8" name="Picture 7">
            <a:extLst>
              <a:ext uri="{FF2B5EF4-FFF2-40B4-BE49-F238E27FC236}">
                <a16:creationId xmlns:a16="http://schemas.microsoft.com/office/drawing/2014/main" id="{7771E4A1-30D8-287F-E506-D100E8DEFCD2}"/>
              </a:ext>
            </a:extLst>
          </p:cNvPr>
          <p:cNvPicPr>
            <a:picLocks noChangeAspect="1"/>
          </p:cNvPicPr>
          <p:nvPr/>
        </p:nvPicPr>
        <p:blipFill>
          <a:blip r:embed="rId3"/>
          <a:stretch>
            <a:fillRect/>
          </a:stretch>
        </p:blipFill>
        <p:spPr>
          <a:xfrm>
            <a:off x="6096000" y="277690"/>
            <a:ext cx="5296639" cy="1333686"/>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54890ED2-CF1D-EEA0-F89D-AC09C456D1DD}"/>
              </a:ext>
            </a:extLst>
          </p:cNvPr>
          <p:cNvPicPr>
            <a:picLocks noChangeAspect="1"/>
          </p:cNvPicPr>
          <p:nvPr/>
        </p:nvPicPr>
        <p:blipFill>
          <a:blip r:embed="rId4"/>
          <a:stretch>
            <a:fillRect/>
          </a:stretch>
        </p:blipFill>
        <p:spPr>
          <a:xfrm>
            <a:off x="4577665" y="2161309"/>
            <a:ext cx="7403155" cy="3752158"/>
          </a:xfrm>
          <a:prstGeom prst="rect">
            <a:avLst/>
          </a:prstGeom>
          <a:ln>
            <a:noFill/>
          </a:ln>
          <a:effectLst>
            <a:outerShdw blurRad="190500" algn="tl" rotWithShape="0">
              <a:srgbClr val="000000">
                <a:alpha val="70000"/>
              </a:srgbClr>
            </a:outerShdw>
          </a:effectLst>
        </p:spPr>
      </p:pic>
      <p:sp>
        <p:nvSpPr>
          <p:cNvPr id="11" name="TextBox 10">
            <a:extLst>
              <a:ext uri="{FF2B5EF4-FFF2-40B4-BE49-F238E27FC236}">
                <a16:creationId xmlns:a16="http://schemas.microsoft.com/office/drawing/2014/main" id="{D8FD5A1C-9D64-84EF-496C-4894B1B5D099}"/>
              </a:ext>
            </a:extLst>
          </p:cNvPr>
          <p:cNvSpPr txBox="1"/>
          <p:nvPr/>
        </p:nvSpPr>
        <p:spPr>
          <a:xfrm>
            <a:off x="10020027" y="0"/>
            <a:ext cx="1960793" cy="369332"/>
          </a:xfrm>
          <a:prstGeom prst="rect">
            <a:avLst/>
          </a:prstGeom>
          <a:noFill/>
        </p:spPr>
        <p:txBody>
          <a:bodyPr wrap="none" rtlCol="0">
            <a:spAutoFit/>
          </a:bodyPr>
          <a:lstStyle/>
          <a:p>
            <a:r>
              <a:rPr lang="en-US" dirty="0"/>
              <a:t>Training our model</a:t>
            </a:r>
          </a:p>
        </p:txBody>
      </p:sp>
    </p:spTree>
    <p:extLst>
      <p:ext uri="{BB962C8B-B14F-4D97-AF65-F5344CB8AC3E}">
        <p14:creationId xmlns:p14="http://schemas.microsoft.com/office/powerpoint/2010/main" val="35683613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ED1C045-7680-4082-FE49-96016CE4207C}"/>
              </a:ext>
            </a:extLst>
          </p:cNvPr>
          <p:cNvPicPr>
            <a:picLocks noChangeAspect="1"/>
          </p:cNvPicPr>
          <p:nvPr/>
        </p:nvPicPr>
        <p:blipFill>
          <a:blip r:embed="rId2"/>
          <a:stretch>
            <a:fillRect/>
          </a:stretch>
        </p:blipFill>
        <p:spPr>
          <a:xfrm>
            <a:off x="165619" y="480601"/>
            <a:ext cx="7020905" cy="5896798"/>
          </a:xfrm>
          <a:prstGeom prst="rect">
            <a:avLst/>
          </a:prstGeom>
        </p:spPr>
      </p:pic>
      <p:pic>
        <p:nvPicPr>
          <p:cNvPr id="8" name="Picture 7" descr="A person looking at a light&#10;&#10;Description automatically generated with medium confidence">
            <a:extLst>
              <a:ext uri="{FF2B5EF4-FFF2-40B4-BE49-F238E27FC236}">
                <a16:creationId xmlns:a16="http://schemas.microsoft.com/office/drawing/2014/main" id="{ABB7C60D-254C-77E3-6021-E55CD83E3AB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047131" y="3429000"/>
            <a:ext cx="5144869" cy="3429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011660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18201ED-86CB-FD51-3B26-CBF726F8BC72}"/>
              </a:ext>
            </a:extLst>
          </p:cNvPr>
          <p:cNvPicPr>
            <a:picLocks noChangeAspect="1"/>
          </p:cNvPicPr>
          <p:nvPr/>
        </p:nvPicPr>
        <p:blipFill>
          <a:blip r:embed="rId2"/>
          <a:stretch>
            <a:fillRect/>
          </a:stretch>
        </p:blipFill>
        <p:spPr>
          <a:xfrm>
            <a:off x="0" y="0"/>
            <a:ext cx="6714000" cy="6858000"/>
          </a:xfrm>
          <a:prstGeom prst="rect">
            <a:avLst/>
          </a:prstGeom>
        </p:spPr>
      </p:pic>
      <p:pic>
        <p:nvPicPr>
          <p:cNvPr id="4098" name="Picture 2">
            <a:extLst>
              <a:ext uri="{FF2B5EF4-FFF2-40B4-BE49-F238E27FC236}">
                <a16:creationId xmlns:a16="http://schemas.microsoft.com/office/drawing/2014/main" id="{6A69967B-EEC8-9ED1-AE8E-B08FF96A3B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5485" y="446088"/>
            <a:ext cx="10306050" cy="576262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547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Oval 1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0" name="Group 1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1" name="Freeform: Shape 2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6" name="Rectangle 2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48BD0C4-3A35-3012-B279-51433CDEC294}"/>
              </a:ext>
            </a:extLst>
          </p:cNvPr>
          <p:cNvSpPr txBox="1"/>
          <p:nvPr/>
        </p:nvSpPr>
        <p:spPr>
          <a:xfrm>
            <a:off x="550863" y="549275"/>
            <a:ext cx="6371409" cy="984885"/>
          </a:xfrm>
          <a:prstGeom prst="rect">
            <a:avLst/>
          </a:prstGeom>
        </p:spPr>
        <p:txBody>
          <a:bodyPr vert="horz" wrap="square" lIns="0" tIns="0" rIns="0" bIns="0" rtlCol="0" anchor="ctr" anchorCtr="0">
            <a:normAutofit/>
          </a:bodyPr>
          <a:lstStyle/>
          <a:p>
            <a:pPr>
              <a:spcBef>
                <a:spcPct val="0"/>
              </a:spcBef>
              <a:spcAft>
                <a:spcPts val="600"/>
              </a:spcAft>
            </a:pPr>
            <a:r>
              <a:rPr lang="en-US" sz="4800" kern="1200">
                <a:solidFill>
                  <a:schemeClr val="tx1"/>
                </a:solidFill>
                <a:latin typeface="+mj-lt"/>
                <a:ea typeface="+mj-ea"/>
                <a:cs typeface="+mj-cs"/>
              </a:rPr>
              <a:t>Introduction</a:t>
            </a:r>
          </a:p>
        </p:txBody>
      </p:sp>
      <p:pic>
        <p:nvPicPr>
          <p:cNvPr id="9" name="Picture 8" descr="A view of the earth from space&#10;&#10;Description automatically generated">
            <a:extLst>
              <a:ext uri="{FF2B5EF4-FFF2-40B4-BE49-F238E27FC236}">
                <a16:creationId xmlns:a16="http://schemas.microsoft.com/office/drawing/2014/main" id="{97560985-0222-6EB2-CB01-9F9A94ED2941}"/>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3584" b="-3"/>
          <a:stretch/>
        </p:blipFill>
        <p:spPr>
          <a:xfrm>
            <a:off x="20" y="-1551315"/>
            <a:ext cx="12191980" cy="8409316"/>
          </a:xfrm>
          <a:custGeom>
            <a:avLst/>
            <a:gdLst/>
            <a:ahLst/>
            <a:cxnLst/>
            <a:rect l="l" t="t" r="r" b="b"/>
            <a:pathLst>
              <a:path w="6922273" h="4774566">
                <a:moveTo>
                  <a:pt x="0" y="0"/>
                </a:moveTo>
                <a:lnTo>
                  <a:pt x="6922273" y="0"/>
                </a:lnTo>
                <a:lnTo>
                  <a:pt x="6922273" y="4774566"/>
                </a:lnTo>
                <a:lnTo>
                  <a:pt x="0" y="4774566"/>
                </a:lnTo>
                <a:close/>
              </a:path>
            </a:pathLst>
          </a:custGeom>
        </p:spPr>
      </p:pic>
      <p:sp>
        <p:nvSpPr>
          <p:cNvPr id="28" name="Oval 27">
            <a:extLst>
              <a:ext uri="{FF2B5EF4-FFF2-40B4-BE49-F238E27FC236}">
                <a16:creationId xmlns:a16="http://schemas.microsoft.com/office/drawing/2014/main" id="{17F40A88-27FA-47EF-8DE2-4C27138ED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65727" y="190343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Rectangle 29">
            <a:extLst>
              <a:ext uri="{FF2B5EF4-FFF2-40B4-BE49-F238E27FC236}">
                <a16:creationId xmlns:a16="http://schemas.microsoft.com/office/drawing/2014/main" id="{5337EA23-6703-4C96-9EEB-A408CBDD6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hand holding a cell phone&#10;&#10;Description automatically generated">
            <a:extLst>
              <a:ext uri="{FF2B5EF4-FFF2-40B4-BE49-F238E27FC236}">
                <a16:creationId xmlns:a16="http://schemas.microsoft.com/office/drawing/2014/main" id="{A37512E6-B52F-5B72-0569-0918861F0ACC}"/>
              </a:ext>
            </a:extLst>
          </p:cNvPr>
          <p:cNvPicPr>
            <a:picLocks noChangeAspect="1"/>
          </p:cNvPicPr>
          <p:nvPr/>
        </p:nvPicPr>
        <p:blipFill>
          <a:blip r:embed="rId4"/>
          <a:stretch>
            <a:fillRect/>
          </a:stretch>
        </p:blipFill>
        <p:spPr>
          <a:xfrm>
            <a:off x="8445727" y="4257802"/>
            <a:ext cx="3515364" cy="3193345"/>
          </a:xfrm>
          <a:prstGeom prst="rect">
            <a:avLst/>
          </a:prstGeom>
        </p:spPr>
      </p:pic>
      <p:sp>
        <p:nvSpPr>
          <p:cNvPr id="12" name="TextBox 11">
            <a:extLst>
              <a:ext uri="{FF2B5EF4-FFF2-40B4-BE49-F238E27FC236}">
                <a16:creationId xmlns:a16="http://schemas.microsoft.com/office/drawing/2014/main" id="{64D98E2E-81AE-EE5E-A09E-77E64D1873EF}"/>
              </a:ext>
            </a:extLst>
          </p:cNvPr>
          <p:cNvSpPr txBox="1"/>
          <p:nvPr/>
        </p:nvSpPr>
        <p:spPr>
          <a:xfrm>
            <a:off x="8625727" y="-1"/>
            <a:ext cx="3566253" cy="584775"/>
          </a:xfrm>
          <a:prstGeom prst="rect">
            <a:avLst/>
          </a:prstGeom>
          <a:noFill/>
        </p:spPr>
        <p:txBody>
          <a:bodyPr wrap="square" rtlCol="0">
            <a:spAutoFit/>
          </a:bodyPr>
          <a:lstStyle/>
          <a:p>
            <a:r>
              <a:rPr lang="en-US" sz="3200" dirty="0"/>
              <a:t>INTRODUCTION</a:t>
            </a:r>
          </a:p>
        </p:txBody>
      </p:sp>
      <p:sp>
        <p:nvSpPr>
          <p:cNvPr id="13" name="TextBox 12">
            <a:extLst>
              <a:ext uri="{FF2B5EF4-FFF2-40B4-BE49-F238E27FC236}">
                <a16:creationId xmlns:a16="http://schemas.microsoft.com/office/drawing/2014/main" id="{0AE2033F-9DA9-5FF7-882C-D718510A04C7}"/>
              </a:ext>
            </a:extLst>
          </p:cNvPr>
          <p:cNvSpPr txBox="1"/>
          <p:nvPr/>
        </p:nvSpPr>
        <p:spPr>
          <a:xfrm>
            <a:off x="116669" y="-608955"/>
            <a:ext cx="5512344" cy="3416320"/>
          </a:xfrm>
          <a:prstGeom prst="rect">
            <a:avLst/>
          </a:prstGeom>
          <a:noFill/>
        </p:spPr>
        <p:txBody>
          <a:bodyPr wrap="square" rtlCol="0">
            <a:spAutoFit/>
          </a:bodyPr>
          <a:lstStyle/>
          <a:p>
            <a:r>
              <a:rPr lang="en-US" dirty="0"/>
              <a:t>Very Blue Sky, </a:t>
            </a:r>
            <a:br>
              <a:rPr lang="en-US" dirty="0"/>
            </a:br>
            <a:r>
              <a:rPr lang="en-US" dirty="0"/>
              <a:t>is an Android mobile app, that can help the user book flights in an enhanced way, track the flight by date, then move the flight to the previous flight section,</a:t>
            </a:r>
          </a:p>
          <a:p>
            <a:endParaRPr lang="en-US" dirty="0"/>
          </a:p>
          <a:p>
            <a:r>
              <a:rPr lang="en-US" dirty="0"/>
              <a:t>, also the app can sort the upcoming flights by price, and track the upcoming flights by date. Also the app helps push the research of implementing Neural Networks and AI into booking flights, by predicting certainty of a specific flight to be delayed  and recommending it or not based on that. Also the admin, gets to add and remove flights from DB from the app directly.</a:t>
            </a:r>
          </a:p>
        </p:txBody>
      </p:sp>
    </p:spTree>
    <p:extLst>
      <p:ext uri="{BB962C8B-B14F-4D97-AF65-F5344CB8AC3E}">
        <p14:creationId xmlns:p14="http://schemas.microsoft.com/office/powerpoint/2010/main" val="30025977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7C8A195-EA60-095B-9398-263A86DA3F84}"/>
              </a:ext>
            </a:extLst>
          </p:cNvPr>
          <p:cNvSpPr txBox="1"/>
          <p:nvPr/>
        </p:nvSpPr>
        <p:spPr>
          <a:xfrm>
            <a:off x="9836727" y="138545"/>
            <a:ext cx="2239652" cy="369332"/>
          </a:xfrm>
          <a:prstGeom prst="rect">
            <a:avLst/>
          </a:prstGeom>
          <a:noFill/>
        </p:spPr>
        <p:txBody>
          <a:bodyPr wrap="none" rtlCol="0">
            <a:spAutoFit/>
          </a:bodyPr>
          <a:lstStyle/>
          <a:p>
            <a:r>
              <a:rPr lang="en-US" dirty="0"/>
              <a:t>Predicting a new flight</a:t>
            </a:r>
          </a:p>
        </p:txBody>
      </p:sp>
      <p:pic>
        <p:nvPicPr>
          <p:cNvPr id="3078" name="Picture 6">
            <a:extLst>
              <a:ext uri="{FF2B5EF4-FFF2-40B4-BE49-F238E27FC236}">
                <a16:creationId xmlns:a16="http://schemas.microsoft.com/office/drawing/2014/main" id="{4E66C5DE-F534-E183-848A-48E196F4B2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042171" cy="532441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0FC2768B-742A-1848-EA60-CF6BE7A2B1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0943" y="1577411"/>
            <a:ext cx="7705436" cy="528058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20528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038747A-99F8-787E-B422-7270BD9FA883}"/>
              </a:ext>
            </a:extLst>
          </p:cNvPr>
          <p:cNvSpPr txBox="1"/>
          <p:nvPr/>
        </p:nvSpPr>
        <p:spPr>
          <a:xfrm>
            <a:off x="138545" y="277091"/>
            <a:ext cx="3820341" cy="369332"/>
          </a:xfrm>
          <a:prstGeom prst="rect">
            <a:avLst/>
          </a:prstGeom>
          <a:noFill/>
        </p:spPr>
        <p:txBody>
          <a:bodyPr wrap="none" rtlCol="0">
            <a:spAutoFit/>
          </a:bodyPr>
          <a:lstStyle/>
          <a:p>
            <a:r>
              <a:rPr lang="en-US" dirty="0"/>
              <a:t>Why TensorFlow and neural networks?</a:t>
            </a:r>
          </a:p>
        </p:txBody>
      </p:sp>
      <p:pic>
        <p:nvPicPr>
          <p:cNvPr id="6" name="Picture 5">
            <a:extLst>
              <a:ext uri="{FF2B5EF4-FFF2-40B4-BE49-F238E27FC236}">
                <a16:creationId xmlns:a16="http://schemas.microsoft.com/office/drawing/2014/main" id="{D5BAE2D5-421C-DF3E-922C-F7353B3E8899}"/>
              </a:ext>
            </a:extLst>
          </p:cNvPr>
          <p:cNvPicPr>
            <a:picLocks noChangeAspect="1"/>
          </p:cNvPicPr>
          <p:nvPr/>
        </p:nvPicPr>
        <p:blipFill>
          <a:blip r:embed="rId2"/>
          <a:stretch>
            <a:fillRect/>
          </a:stretch>
        </p:blipFill>
        <p:spPr>
          <a:xfrm>
            <a:off x="3958886" y="277091"/>
            <a:ext cx="5021714" cy="6318453"/>
          </a:xfrm>
          <a:prstGeom prst="rect">
            <a:avLst/>
          </a:prstGeom>
        </p:spPr>
      </p:pic>
      <p:pic>
        <p:nvPicPr>
          <p:cNvPr id="8" name="Picture 7" descr="A yellow letter f on a black background&#10;&#10;Description automatically generated">
            <a:extLst>
              <a:ext uri="{FF2B5EF4-FFF2-40B4-BE49-F238E27FC236}">
                <a16:creationId xmlns:a16="http://schemas.microsoft.com/office/drawing/2014/main" id="{A7AF97CA-F747-4CF7-8C3E-922F61C8E7E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11859" y="806450"/>
            <a:ext cx="3492500" cy="2622550"/>
          </a:xfrm>
          <a:prstGeom prst="rect">
            <a:avLst/>
          </a:prstGeom>
        </p:spPr>
      </p:pic>
    </p:spTree>
    <p:extLst>
      <p:ext uri="{BB962C8B-B14F-4D97-AF65-F5344CB8AC3E}">
        <p14:creationId xmlns:p14="http://schemas.microsoft.com/office/powerpoint/2010/main" val="7100430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713C45-36D2-5EEE-38BC-C911A395B3B1}"/>
              </a:ext>
            </a:extLst>
          </p:cNvPr>
          <p:cNvPicPr>
            <a:picLocks noChangeAspect="1"/>
          </p:cNvPicPr>
          <p:nvPr/>
        </p:nvPicPr>
        <p:blipFill>
          <a:blip r:embed="rId2"/>
          <a:stretch>
            <a:fillRect/>
          </a:stretch>
        </p:blipFill>
        <p:spPr>
          <a:xfrm>
            <a:off x="152400" y="1080712"/>
            <a:ext cx="5943600" cy="4862830"/>
          </a:xfrm>
          <a:prstGeom prst="rect">
            <a:avLst/>
          </a:prstGeom>
        </p:spPr>
      </p:pic>
      <p:pic>
        <p:nvPicPr>
          <p:cNvPr id="7" name="Picture 6" descr="A black background with white text&#10;&#10;Description automatically generated">
            <a:extLst>
              <a:ext uri="{FF2B5EF4-FFF2-40B4-BE49-F238E27FC236}">
                <a16:creationId xmlns:a16="http://schemas.microsoft.com/office/drawing/2014/main" id="{7ED81E79-4934-6F80-A775-39564DFDE65E}"/>
              </a:ext>
            </a:extLst>
          </p:cNvPr>
          <p:cNvPicPr>
            <a:picLocks noChangeAspect="1"/>
          </p:cNvPicPr>
          <p:nvPr/>
        </p:nvPicPr>
        <p:blipFill>
          <a:blip r:embed="rId3"/>
          <a:stretch>
            <a:fillRect/>
          </a:stretch>
        </p:blipFill>
        <p:spPr>
          <a:xfrm>
            <a:off x="2067646" y="5576829"/>
            <a:ext cx="2828925" cy="733425"/>
          </a:xfrm>
          <a:prstGeom prst="rect">
            <a:avLst/>
          </a:prstGeom>
        </p:spPr>
      </p:pic>
      <p:pic>
        <p:nvPicPr>
          <p:cNvPr id="8" name="Picture 7">
            <a:extLst>
              <a:ext uri="{FF2B5EF4-FFF2-40B4-BE49-F238E27FC236}">
                <a16:creationId xmlns:a16="http://schemas.microsoft.com/office/drawing/2014/main" id="{E359C3F3-79D5-C83D-AA92-16FEC82EEF27}"/>
              </a:ext>
            </a:extLst>
          </p:cNvPr>
          <p:cNvPicPr>
            <a:picLocks noChangeAspect="1"/>
          </p:cNvPicPr>
          <p:nvPr/>
        </p:nvPicPr>
        <p:blipFill>
          <a:blip r:embed="rId4"/>
          <a:stretch>
            <a:fillRect/>
          </a:stretch>
        </p:blipFill>
        <p:spPr>
          <a:xfrm>
            <a:off x="5377872" y="0"/>
            <a:ext cx="5594927" cy="5145420"/>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13740EC4-43C5-C15C-C4C6-4008973A9454}"/>
              </a:ext>
            </a:extLst>
          </p:cNvPr>
          <p:cNvPicPr>
            <a:picLocks noChangeAspect="1"/>
          </p:cNvPicPr>
          <p:nvPr/>
        </p:nvPicPr>
        <p:blipFill>
          <a:blip r:embed="rId5"/>
          <a:stretch>
            <a:fillRect/>
          </a:stretch>
        </p:blipFill>
        <p:spPr>
          <a:xfrm>
            <a:off x="5605053" y="5058637"/>
            <a:ext cx="5858693" cy="485843"/>
          </a:xfrm>
          <a:prstGeom prst="rect">
            <a:avLst/>
          </a:prstGeom>
          <a:ln>
            <a:noFill/>
          </a:ln>
          <a:effectLst>
            <a:outerShdw blurRad="190500" algn="tl" rotWithShape="0">
              <a:srgbClr val="000000">
                <a:alpha val="70000"/>
              </a:srgbClr>
            </a:outerShdw>
          </a:effectLst>
        </p:spPr>
      </p:pic>
      <p:sp>
        <p:nvSpPr>
          <p:cNvPr id="12" name="TextBox 11">
            <a:extLst>
              <a:ext uri="{FF2B5EF4-FFF2-40B4-BE49-F238E27FC236}">
                <a16:creationId xmlns:a16="http://schemas.microsoft.com/office/drawing/2014/main" id="{A758F0ED-0349-B629-6469-C2F61FFB1018}"/>
              </a:ext>
            </a:extLst>
          </p:cNvPr>
          <p:cNvSpPr txBox="1"/>
          <p:nvPr/>
        </p:nvSpPr>
        <p:spPr>
          <a:xfrm>
            <a:off x="5785965" y="5856800"/>
            <a:ext cx="6253635" cy="369332"/>
          </a:xfrm>
          <a:prstGeom prst="rect">
            <a:avLst/>
          </a:prstGeom>
          <a:noFill/>
        </p:spPr>
        <p:txBody>
          <a:bodyPr wrap="none" rtlCol="0">
            <a:spAutoFit/>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Now expanding the </a:t>
            </a:r>
            <a:r>
              <a:rPr lang="en-US" sz="1800" dirty="0" err="1">
                <a:effectLst/>
                <a:latin typeface="Calibri" panose="020F0502020204030204" pitchFamily="34" charset="0"/>
                <a:ea typeface="Calibri" panose="020F0502020204030204" pitchFamily="34" charset="0"/>
                <a:cs typeface="Arial" panose="020B0604020202020204" pitchFamily="34" charset="0"/>
              </a:rPr>
              <a:t>epocs</a:t>
            </a:r>
            <a:r>
              <a:rPr lang="en-US" sz="1800" dirty="0">
                <a:effectLst/>
                <a:latin typeface="Calibri" panose="020F0502020204030204" pitchFamily="34" charset="0"/>
                <a:ea typeface="Calibri" panose="020F0502020204030204" pitchFamily="34" charset="0"/>
                <a:cs typeface="Arial" panose="020B0604020202020204" pitchFamily="34" charset="0"/>
              </a:rPr>
              <a:t> and making test size 30% will result in </a:t>
            </a:r>
            <a:endParaRPr lang="en-US" dirty="0"/>
          </a:p>
        </p:txBody>
      </p:sp>
    </p:spTree>
    <p:extLst>
      <p:ext uri="{BB962C8B-B14F-4D97-AF65-F5344CB8AC3E}">
        <p14:creationId xmlns:p14="http://schemas.microsoft.com/office/powerpoint/2010/main" val="5178310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B0D91A-1DAB-A62E-CA00-02788055857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28962" y="843251"/>
            <a:ext cx="5934075" cy="3324225"/>
          </a:xfrm>
          <a:prstGeom prst="rect">
            <a:avLst/>
          </a:prstGeom>
          <a:noFill/>
          <a:ln>
            <a:noFill/>
          </a:ln>
        </p:spPr>
      </p:pic>
      <p:pic>
        <p:nvPicPr>
          <p:cNvPr id="6" name="Picture 5">
            <a:extLst>
              <a:ext uri="{FF2B5EF4-FFF2-40B4-BE49-F238E27FC236}">
                <a16:creationId xmlns:a16="http://schemas.microsoft.com/office/drawing/2014/main" id="{92101E83-172C-DC46-DF98-91013168FA88}"/>
              </a:ext>
            </a:extLst>
          </p:cNvPr>
          <p:cNvPicPr>
            <a:picLocks noChangeAspect="1"/>
          </p:cNvPicPr>
          <p:nvPr/>
        </p:nvPicPr>
        <p:blipFill>
          <a:blip r:embed="rId3"/>
          <a:stretch>
            <a:fillRect/>
          </a:stretch>
        </p:blipFill>
        <p:spPr>
          <a:xfrm>
            <a:off x="6623511" y="5079680"/>
            <a:ext cx="4363059" cy="304843"/>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C95748DC-CE57-08AD-9E6A-07952226E655}"/>
              </a:ext>
            </a:extLst>
          </p:cNvPr>
          <p:cNvPicPr>
            <a:picLocks noChangeAspect="1"/>
          </p:cNvPicPr>
          <p:nvPr/>
        </p:nvPicPr>
        <p:blipFill>
          <a:blip r:embed="rId4"/>
          <a:stretch>
            <a:fillRect/>
          </a:stretch>
        </p:blipFill>
        <p:spPr>
          <a:xfrm>
            <a:off x="4240529" y="5970297"/>
            <a:ext cx="4334480" cy="295316"/>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F87F9F6D-CBE1-7641-3062-28DAE656C6C3}"/>
              </a:ext>
            </a:extLst>
          </p:cNvPr>
          <p:cNvPicPr>
            <a:picLocks noChangeAspect="1"/>
          </p:cNvPicPr>
          <p:nvPr/>
        </p:nvPicPr>
        <p:blipFill>
          <a:blip r:embed="rId5"/>
          <a:stretch>
            <a:fillRect/>
          </a:stretch>
        </p:blipFill>
        <p:spPr>
          <a:xfrm>
            <a:off x="638347" y="4468930"/>
            <a:ext cx="4067743" cy="285790"/>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4E2CDDAD-B069-BEF6-1475-763222633D5B}"/>
              </a:ext>
            </a:extLst>
          </p:cNvPr>
          <p:cNvPicPr>
            <a:picLocks noChangeAspect="1"/>
          </p:cNvPicPr>
          <p:nvPr/>
        </p:nvPicPr>
        <p:blipFill>
          <a:blip r:embed="rId6"/>
          <a:stretch>
            <a:fillRect/>
          </a:stretch>
        </p:blipFill>
        <p:spPr>
          <a:xfrm>
            <a:off x="1473803" y="5113746"/>
            <a:ext cx="4286848" cy="32389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71871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4AB1F1-30B8-A729-1A04-93FD0467C590}"/>
              </a:ext>
            </a:extLst>
          </p:cNvPr>
          <p:cNvPicPr>
            <a:picLocks noChangeAspect="1"/>
          </p:cNvPicPr>
          <p:nvPr/>
        </p:nvPicPr>
        <p:blipFill>
          <a:blip r:embed="rId2"/>
          <a:stretch>
            <a:fillRect/>
          </a:stretch>
        </p:blipFill>
        <p:spPr>
          <a:xfrm>
            <a:off x="88233" y="914400"/>
            <a:ext cx="2650423" cy="5694218"/>
          </a:xfrm>
          <a:prstGeom prst="rect">
            <a:avLst/>
          </a:prstGeom>
        </p:spPr>
      </p:pic>
      <p:sp>
        <p:nvSpPr>
          <p:cNvPr id="6" name="TextBox 5">
            <a:extLst>
              <a:ext uri="{FF2B5EF4-FFF2-40B4-BE49-F238E27FC236}">
                <a16:creationId xmlns:a16="http://schemas.microsoft.com/office/drawing/2014/main" id="{7A47B6AB-EC9B-DAB9-1253-44A2DA42E4E0}"/>
              </a:ext>
            </a:extLst>
          </p:cNvPr>
          <p:cNvSpPr txBox="1"/>
          <p:nvPr/>
        </p:nvSpPr>
        <p:spPr>
          <a:xfrm>
            <a:off x="8746837" y="129309"/>
            <a:ext cx="3331361" cy="369332"/>
          </a:xfrm>
          <a:prstGeom prst="rect">
            <a:avLst/>
          </a:prstGeom>
          <a:noFill/>
        </p:spPr>
        <p:txBody>
          <a:bodyPr wrap="none" rtlCol="0">
            <a:spAutoFit/>
          </a:bodyPr>
          <a:lstStyle/>
          <a:p>
            <a:r>
              <a:rPr lang="en-US" dirty="0"/>
              <a:t>Scalability and the business model</a:t>
            </a:r>
          </a:p>
        </p:txBody>
      </p:sp>
      <p:pic>
        <p:nvPicPr>
          <p:cNvPr id="8" name="Picture 7" descr="A computer screen shot of a brain&#10;&#10;Description automatically generated">
            <a:extLst>
              <a:ext uri="{FF2B5EF4-FFF2-40B4-BE49-F238E27FC236}">
                <a16:creationId xmlns:a16="http://schemas.microsoft.com/office/drawing/2014/main" id="{8CE29FED-2A85-1944-9E4F-ED26636E797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528589" y="1480473"/>
            <a:ext cx="7254240" cy="4488180"/>
          </a:xfrm>
          <a:prstGeom prst="rect">
            <a:avLst/>
          </a:prstGeom>
        </p:spPr>
      </p:pic>
      <p:sp>
        <p:nvSpPr>
          <p:cNvPr id="10" name="Plus Sign 9">
            <a:extLst>
              <a:ext uri="{FF2B5EF4-FFF2-40B4-BE49-F238E27FC236}">
                <a16:creationId xmlns:a16="http://schemas.microsoft.com/office/drawing/2014/main" id="{F9A1526C-B913-B305-7708-4CE4F6736878}"/>
              </a:ext>
            </a:extLst>
          </p:cNvPr>
          <p:cNvSpPr/>
          <p:nvPr/>
        </p:nvSpPr>
        <p:spPr>
          <a:xfrm>
            <a:off x="3176422" y="5134909"/>
            <a:ext cx="914400" cy="914400"/>
          </a:xfrm>
          <a:prstGeom prst="mathPlu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78444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B4CC533-022F-A2E2-26B2-17B2F4C03743}"/>
              </a:ext>
            </a:extLst>
          </p:cNvPr>
          <p:cNvSpPr txBox="1"/>
          <p:nvPr/>
        </p:nvSpPr>
        <p:spPr>
          <a:xfrm>
            <a:off x="4924337" y="3105834"/>
            <a:ext cx="3766657" cy="646331"/>
          </a:xfrm>
          <a:prstGeom prst="rect">
            <a:avLst/>
          </a:prstGeom>
          <a:noFill/>
        </p:spPr>
        <p:txBody>
          <a:bodyPr wrap="square" rtlCol="0">
            <a:spAutoFit/>
          </a:bodyPr>
          <a:lstStyle/>
          <a:p>
            <a:r>
              <a:rPr lang="en-US" sz="3600" dirty="0"/>
              <a:t>Thank You!</a:t>
            </a:r>
          </a:p>
        </p:txBody>
      </p:sp>
      <p:pic>
        <p:nvPicPr>
          <p:cNvPr id="6" name="Picture 5">
            <a:extLst>
              <a:ext uri="{FF2B5EF4-FFF2-40B4-BE49-F238E27FC236}">
                <a16:creationId xmlns:a16="http://schemas.microsoft.com/office/drawing/2014/main" id="{6757BA02-40D6-95AB-5C83-B907F9F56654}"/>
              </a:ext>
            </a:extLst>
          </p:cNvPr>
          <p:cNvPicPr>
            <a:picLocks noChangeAspect="1"/>
          </p:cNvPicPr>
          <p:nvPr/>
        </p:nvPicPr>
        <p:blipFill>
          <a:blip r:embed="rId2"/>
          <a:stretch>
            <a:fillRect/>
          </a:stretch>
        </p:blipFill>
        <p:spPr>
          <a:xfrm>
            <a:off x="588592" y="4244274"/>
            <a:ext cx="2678546" cy="5839893"/>
          </a:xfrm>
          <a:prstGeom prst="rect">
            <a:avLst/>
          </a:prstGeom>
        </p:spPr>
      </p:pic>
      <p:pic>
        <p:nvPicPr>
          <p:cNvPr id="8" name="Picture 7" descr="A green robot with arms raised">
            <a:extLst>
              <a:ext uri="{FF2B5EF4-FFF2-40B4-BE49-F238E27FC236}">
                <a16:creationId xmlns:a16="http://schemas.microsoft.com/office/drawing/2014/main" id="{AA111CC0-9560-690D-CBA2-CD9478D8C3B7}"/>
              </a:ext>
            </a:extLst>
          </p:cNvPr>
          <p:cNvPicPr>
            <a:picLocks noChangeAspect="1"/>
          </p:cNvPicPr>
          <p:nvPr/>
        </p:nvPicPr>
        <p:blipFill>
          <a:blip r:embed="rId3"/>
          <a:stretch>
            <a:fillRect/>
          </a:stretch>
        </p:blipFill>
        <p:spPr>
          <a:xfrm>
            <a:off x="713946" y="4636795"/>
            <a:ext cx="2427837" cy="2427837"/>
          </a:xfrm>
          <a:prstGeom prst="rect">
            <a:avLst/>
          </a:prstGeom>
        </p:spPr>
      </p:pic>
      <p:sp>
        <p:nvSpPr>
          <p:cNvPr id="9" name="TextBox 8">
            <a:extLst>
              <a:ext uri="{FF2B5EF4-FFF2-40B4-BE49-F238E27FC236}">
                <a16:creationId xmlns:a16="http://schemas.microsoft.com/office/drawing/2014/main" id="{1D799773-C0A9-6A19-80C4-9C129605B3B8}"/>
              </a:ext>
            </a:extLst>
          </p:cNvPr>
          <p:cNvSpPr txBox="1"/>
          <p:nvPr/>
        </p:nvSpPr>
        <p:spPr>
          <a:xfrm>
            <a:off x="9650994" y="5441133"/>
            <a:ext cx="1682833" cy="646331"/>
          </a:xfrm>
          <a:prstGeom prst="rect">
            <a:avLst/>
          </a:prstGeom>
          <a:noFill/>
        </p:spPr>
        <p:txBody>
          <a:bodyPr wrap="none" rtlCol="0">
            <a:spAutoFit/>
          </a:bodyPr>
          <a:lstStyle/>
          <a:p>
            <a:r>
              <a:rPr lang="en-US" dirty="0"/>
              <a:t>Saleh Anouz</a:t>
            </a:r>
            <a:br>
              <a:rPr lang="en-US" dirty="0"/>
            </a:br>
            <a:r>
              <a:rPr lang="en-US" dirty="0"/>
              <a:t>Hasan Al-Omari</a:t>
            </a:r>
          </a:p>
        </p:txBody>
      </p:sp>
    </p:spTree>
    <p:extLst>
      <p:ext uri="{BB962C8B-B14F-4D97-AF65-F5344CB8AC3E}">
        <p14:creationId xmlns:p14="http://schemas.microsoft.com/office/powerpoint/2010/main" val="35686195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6E72DF-F791-1070-A4EC-2EA975131D31}"/>
              </a:ext>
            </a:extLst>
          </p:cNvPr>
          <p:cNvSpPr>
            <a:spLocks noGrp="1"/>
          </p:cNvSpPr>
          <p:nvPr>
            <p:ph type="sldNum" sz="quarter" idx="12"/>
          </p:nvPr>
        </p:nvSpPr>
        <p:spPr/>
        <p:txBody>
          <a:bodyPr/>
          <a:lstStyle/>
          <a:p>
            <a:fld id="{DBA1B0FB-D917-4C8C-928F-313BD683BF39}" type="slidenum">
              <a:rPr lang="en-US" smtClean="0"/>
              <a:t>36</a:t>
            </a:fld>
            <a:endParaRPr lang="en-US"/>
          </a:p>
        </p:txBody>
      </p:sp>
      <p:sp>
        <p:nvSpPr>
          <p:cNvPr id="5" name="TextBox 4">
            <a:extLst>
              <a:ext uri="{FF2B5EF4-FFF2-40B4-BE49-F238E27FC236}">
                <a16:creationId xmlns:a16="http://schemas.microsoft.com/office/drawing/2014/main" id="{9E35EA63-1776-F742-9F91-69B40CF2124D}"/>
              </a:ext>
            </a:extLst>
          </p:cNvPr>
          <p:cNvSpPr txBox="1"/>
          <p:nvPr/>
        </p:nvSpPr>
        <p:spPr>
          <a:xfrm>
            <a:off x="968721" y="1756372"/>
            <a:ext cx="9370337" cy="4524315"/>
          </a:xfrm>
          <a:prstGeom prst="rect">
            <a:avLst/>
          </a:prstGeom>
          <a:noFill/>
        </p:spPr>
        <p:txBody>
          <a:bodyPr wrap="square" rtlCol="0">
            <a:spAutoFit/>
          </a:bodyPr>
          <a:lstStyle/>
          <a:p>
            <a:pPr marL="342900" marR="0" lvl="0" indent="-342900" rtl="0">
              <a:spcBef>
                <a:spcPts val="20"/>
              </a:spcBef>
              <a:spcAft>
                <a:spcPts val="0"/>
              </a:spcAft>
              <a:buFont typeface="+mj-lt"/>
              <a:buAutoNum type="arabicPeriod"/>
            </a:pPr>
            <a:r>
              <a:rPr lang="en-US" sz="1200" dirty="0">
                <a:effectLst/>
                <a:latin typeface="Times New Roman" panose="02020603050405020304" pitchFamily="18" charset="0"/>
                <a:ea typeface="Times New Roman" panose="02020603050405020304" pitchFamily="18" charset="0"/>
              </a:rPr>
              <a:t>professor Ahmad </a:t>
            </a:r>
            <a:r>
              <a:rPr lang="en-US" sz="1200" dirty="0" err="1">
                <a:effectLst/>
                <a:latin typeface="Times New Roman" panose="02020603050405020304" pitchFamily="18" charset="0"/>
                <a:ea typeface="Times New Roman" panose="02020603050405020304" pitchFamily="18" charset="0"/>
              </a:rPr>
              <a:t>Barghash’s</a:t>
            </a:r>
            <a:r>
              <a:rPr lang="en-US" sz="1200" dirty="0">
                <a:effectLst/>
                <a:latin typeface="Times New Roman" panose="02020603050405020304" pitchFamily="18" charset="0"/>
                <a:ea typeface="Times New Roman" panose="02020603050405020304" pitchFamily="18" charset="0"/>
              </a:rPr>
              <a:t> slides for </a:t>
            </a:r>
            <a:r>
              <a:rPr lang="en-US" sz="1200" dirty="0" err="1">
                <a:effectLst/>
                <a:latin typeface="Times New Roman" panose="02020603050405020304" pitchFamily="18" charset="0"/>
                <a:ea typeface="Times New Roman" panose="02020603050405020304" pitchFamily="18" charset="0"/>
              </a:rPr>
              <a:t>kotlin</a:t>
            </a:r>
            <a:r>
              <a:rPr lang="en-US" sz="1200" dirty="0">
                <a:effectLst/>
                <a:latin typeface="Times New Roman" panose="02020603050405020304" pitchFamily="18" charset="0"/>
                <a:ea typeface="Times New Roman" panose="02020603050405020304" pitchFamily="18" charset="0"/>
              </a:rPr>
              <a:t> and xml development.</a:t>
            </a:r>
          </a:p>
          <a:p>
            <a:pPr marL="342900" marR="0" lvl="0" indent="-342900">
              <a:spcBef>
                <a:spcPts val="20"/>
              </a:spcBef>
              <a:spcAft>
                <a:spcPts val="0"/>
              </a:spcAft>
              <a:buFont typeface="+mj-lt"/>
              <a:buAutoNum type="arabicPeriod"/>
            </a:pPr>
            <a:r>
              <a:rPr lang="en-US" sz="1200" u="sng" dirty="0">
                <a:solidFill>
                  <a:srgbClr val="0000FF"/>
                </a:solidFill>
                <a:effectLst/>
                <a:latin typeface="inherit"/>
                <a:ea typeface="Times New Roman" panose="02020603050405020304" pitchFamily="18" charset="0"/>
                <a:cs typeface="Noto Sans" panose="020B0502040504020204" pitchFamily="34" charset="0"/>
                <a:hlinkClick r:id="rId2" tooltip="https://www.kaggle.com/datasets/yuanyuwendymu/airline-delay-and-cancellation-data-2009-2018?select=2018.csv"/>
              </a:rPr>
              <a:t>https://www.kaggle.com/datasets/yuanyuwendymu/airline-delay-and-cancellation-data-2009-2018?select=2018.csv</a:t>
            </a:r>
            <a:r>
              <a:rPr lang="en-US" sz="1200" dirty="0">
                <a:effectLst/>
                <a:latin typeface="Times New Roman" panose="02020603050405020304" pitchFamily="18" charset="0"/>
                <a:ea typeface="Times New Roman" panose="02020603050405020304" pitchFamily="18" charset="0"/>
              </a:rPr>
              <a:t> and we used the csv file from 2018</a:t>
            </a:r>
          </a:p>
          <a:p>
            <a:pPr marL="342900" marR="0" lvl="0" indent="-342900">
              <a:spcBef>
                <a:spcPts val="20"/>
              </a:spcBef>
              <a:spcAft>
                <a:spcPts val="0"/>
              </a:spcAft>
              <a:buFont typeface="+mj-lt"/>
              <a:buAutoNum type="arabicPeriod"/>
            </a:pPr>
            <a:r>
              <a:rPr lang="en-US" sz="1200" dirty="0">
                <a:effectLst/>
                <a:latin typeface="Times New Roman" panose="02020603050405020304" pitchFamily="18" charset="0"/>
                <a:ea typeface="Times New Roman" panose="02020603050405020304" pitchFamily="18" charset="0"/>
              </a:rPr>
              <a:t>https://github.com/tensorflow/tensorflow</a:t>
            </a:r>
          </a:p>
          <a:p>
            <a:pPr marL="342900" marR="0" lvl="0" indent="-342900">
              <a:spcBef>
                <a:spcPts val="20"/>
              </a:spcBef>
              <a:spcAft>
                <a:spcPts val="0"/>
              </a:spcAft>
              <a:buFont typeface="+mj-lt"/>
              <a:buAutoNum type="arabicPeriod"/>
            </a:pPr>
            <a:r>
              <a:rPr lang="en-US" sz="1200" u="sng" dirty="0">
                <a:solidFill>
                  <a:srgbClr val="0000FF"/>
                </a:solidFill>
                <a:effectLst/>
                <a:latin typeface="Times New Roman" panose="02020603050405020304" pitchFamily="18" charset="0"/>
                <a:ea typeface="Times New Roman" panose="02020603050405020304" pitchFamily="18" charset="0"/>
                <a:hlinkClick r:id="rId3"/>
              </a:rPr>
              <a:t>https://github.com/keras-team/keras</a:t>
            </a:r>
            <a:endParaRPr lang="en-US" sz="1200" dirty="0">
              <a:effectLst/>
              <a:latin typeface="Times New Roman" panose="02020603050405020304" pitchFamily="18" charset="0"/>
              <a:ea typeface="Times New Roman" panose="02020603050405020304" pitchFamily="18" charset="0"/>
            </a:endParaRPr>
          </a:p>
          <a:p>
            <a:pPr marL="342900" marR="0" lvl="0" indent="-342900">
              <a:spcBef>
                <a:spcPts val="20"/>
              </a:spcBef>
              <a:spcAft>
                <a:spcPts val="0"/>
              </a:spcAft>
              <a:buFont typeface="+mj-lt"/>
              <a:buAutoNum type="arabicPeriod"/>
            </a:pPr>
            <a:r>
              <a:rPr lang="en-US" sz="1200" u="sng" dirty="0">
                <a:solidFill>
                  <a:srgbClr val="0000FF"/>
                </a:solidFill>
                <a:effectLst/>
                <a:latin typeface="Times New Roman" panose="02020603050405020304" pitchFamily="18" charset="0"/>
                <a:ea typeface="Times New Roman" panose="02020603050405020304" pitchFamily="18" charset="0"/>
                <a:hlinkClick r:id="rId4"/>
              </a:rPr>
              <a:t>https://cs.stanford.edu/people/eroberts/courses/soco/projects/neural-networks/History/history1.html</a:t>
            </a:r>
            <a:endParaRPr lang="en-US" sz="1200" dirty="0">
              <a:effectLst/>
              <a:latin typeface="Times New Roman" panose="02020603050405020304" pitchFamily="18" charset="0"/>
              <a:ea typeface="Times New Roman" panose="02020603050405020304" pitchFamily="18" charset="0"/>
            </a:endParaRPr>
          </a:p>
          <a:p>
            <a:pPr marL="342900" marR="0" lvl="0" indent="-342900">
              <a:spcBef>
                <a:spcPts val="20"/>
              </a:spcBef>
              <a:spcAft>
                <a:spcPts val="0"/>
              </a:spcAft>
              <a:buFont typeface="+mj-lt"/>
              <a:buAutoNum type="arabicPeriod"/>
            </a:pPr>
            <a:r>
              <a:rPr lang="en-US" sz="1200" u="sng" dirty="0">
                <a:solidFill>
                  <a:srgbClr val="0000FF"/>
                </a:solidFill>
                <a:effectLst/>
                <a:latin typeface="Times New Roman" panose="02020603050405020304" pitchFamily="18" charset="0"/>
                <a:ea typeface="Times New Roman" panose="02020603050405020304" pitchFamily="18" charset="0"/>
                <a:hlinkClick r:id="rId5"/>
              </a:rPr>
              <a:t>https://cs.stanford.edu/people/eroberts/courses/soco/projects/neural-networks/Future/</a:t>
            </a:r>
            <a:endParaRPr lang="en-US" sz="1200" dirty="0">
              <a:effectLst/>
              <a:latin typeface="Times New Roman" panose="02020603050405020304" pitchFamily="18" charset="0"/>
              <a:ea typeface="Times New Roman" panose="02020603050405020304" pitchFamily="18" charset="0"/>
            </a:endParaRPr>
          </a:p>
          <a:p>
            <a:pPr marL="342900" marR="0" lvl="0" indent="-342900">
              <a:spcBef>
                <a:spcPts val="20"/>
              </a:spcBef>
              <a:spcAft>
                <a:spcPts val="0"/>
              </a:spcAft>
              <a:buFont typeface="+mj-lt"/>
              <a:buAutoNum type="arabicPeriod"/>
            </a:pPr>
            <a:r>
              <a:rPr lang="en-US" sz="1200" u="sng" dirty="0">
                <a:solidFill>
                  <a:srgbClr val="0000FF"/>
                </a:solidFill>
                <a:effectLst/>
                <a:latin typeface="Times New Roman" panose="02020603050405020304" pitchFamily="18" charset="0"/>
                <a:ea typeface="Times New Roman" panose="02020603050405020304" pitchFamily="18" charset="0"/>
                <a:hlinkClick r:id="rId6"/>
              </a:rPr>
              <a:t>https://pages.cs.wisc.edu/~bolo/shipyard/neural/local.html</a:t>
            </a:r>
            <a:endParaRPr lang="en-US" sz="1200" dirty="0">
              <a:effectLst/>
              <a:latin typeface="Times New Roman" panose="02020603050405020304" pitchFamily="18" charset="0"/>
              <a:ea typeface="Times New Roman" panose="02020603050405020304" pitchFamily="18" charset="0"/>
            </a:endParaRPr>
          </a:p>
          <a:p>
            <a:pPr marL="342900" marR="0" lvl="0" indent="-342900">
              <a:spcBef>
                <a:spcPts val="20"/>
              </a:spcBef>
              <a:spcAft>
                <a:spcPts val="0"/>
              </a:spcAft>
              <a:buFont typeface="+mj-lt"/>
              <a:buAutoNum type="arabicPeriod"/>
            </a:pPr>
            <a:r>
              <a:rPr lang="en-US" sz="1200" dirty="0">
                <a:effectLst/>
                <a:latin typeface="Times New Roman" panose="02020603050405020304" pitchFamily="18" charset="0"/>
                <a:ea typeface="Times New Roman" panose="02020603050405020304" pitchFamily="18" charset="0"/>
              </a:rPr>
              <a:t>chrome-extension://</a:t>
            </a:r>
            <a:r>
              <a:rPr lang="en-US" sz="1200" dirty="0" err="1">
                <a:effectLst/>
                <a:latin typeface="Times New Roman" panose="02020603050405020304" pitchFamily="18" charset="0"/>
                <a:ea typeface="Times New Roman" panose="02020603050405020304" pitchFamily="18" charset="0"/>
              </a:rPr>
              <a:t>efaidnbmnnnibpcajpcglclefindmkaj</a:t>
            </a:r>
            <a:r>
              <a:rPr lang="en-US" sz="1200" dirty="0">
                <a:effectLst/>
                <a:latin typeface="Times New Roman" panose="02020603050405020304" pitchFamily="18" charset="0"/>
                <a:ea typeface="Times New Roman" panose="02020603050405020304" pitchFamily="18" charset="0"/>
              </a:rPr>
              <a:t>/https://www2.econ.iastate.edu/tesfatsi/DeepLearningInNeuralNetworksOverview.JSchmidhuber2015.pdf | https://www2.econ.iastate.edu/tesfatsi/DeepLearningInNeuralNetworksOverview.JSchmidhuber2015.pdf (Book) </a:t>
            </a:r>
          </a:p>
          <a:p>
            <a:pPr marL="342900" marR="0" lvl="0" indent="-342900">
              <a:spcBef>
                <a:spcPts val="20"/>
              </a:spcBef>
              <a:spcAft>
                <a:spcPts val="0"/>
              </a:spcAft>
              <a:buFont typeface="+mj-lt"/>
              <a:buAutoNum type="arabicPeriod"/>
            </a:pPr>
            <a:r>
              <a:rPr lang="en-US" sz="1200" u="sng" dirty="0">
                <a:solidFill>
                  <a:srgbClr val="0000FF"/>
                </a:solidFill>
                <a:effectLst/>
                <a:latin typeface="Times New Roman" panose="02020603050405020304" pitchFamily="18" charset="0"/>
                <a:ea typeface="Times New Roman" panose="02020603050405020304" pitchFamily="18" charset="0"/>
                <a:hlinkClick r:id="rId7"/>
              </a:rPr>
              <a:t>https://realpython.com/python-ai-neural-network/</a:t>
            </a:r>
            <a:endParaRPr lang="en-US" sz="1200" dirty="0">
              <a:effectLst/>
              <a:latin typeface="Times New Roman" panose="02020603050405020304" pitchFamily="18" charset="0"/>
              <a:ea typeface="Times New Roman" panose="02020603050405020304" pitchFamily="18" charset="0"/>
            </a:endParaRPr>
          </a:p>
          <a:p>
            <a:pPr marL="342900" marR="0" lvl="0" indent="-342900">
              <a:spcBef>
                <a:spcPts val="20"/>
              </a:spcBef>
              <a:spcAft>
                <a:spcPts val="0"/>
              </a:spcAft>
              <a:buFont typeface="+mj-lt"/>
              <a:buAutoNum type="arabicPeriod"/>
            </a:pPr>
            <a:r>
              <a:rPr lang="en-US" sz="1200" u="sng" dirty="0">
                <a:solidFill>
                  <a:srgbClr val="0000FF"/>
                </a:solidFill>
                <a:effectLst/>
                <a:latin typeface="Times New Roman" panose="02020603050405020304" pitchFamily="18" charset="0"/>
                <a:ea typeface="Times New Roman" panose="02020603050405020304" pitchFamily="18" charset="0"/>
                <a:hlinkClick r:id="rId8"/>
              </a:rPr>
              <a:t>https://www.activestate.com/resources/quick-reads/how-to-create-a-neural-network-in-python-with-and-without-keras/</a:t>
            </a:r>
            <a:endParaRPr lang="en-US" sz="1200" dirty="0">
              <a:effectLst/>
              <a:latin typeface="Times New Roman" panose="02020603050405020304" pitchFamily="18" charset="0"/>
              <a:ea typeface="Times New Roman" panose="02020603050405020304" pitchFamily="18" charset="0"/>
            </a:endParaRPr>
          </a:p>
          <a:p>
            <a:pPr marL="342900" marR="0" lvl="0" indent="-342900">
              <a:spcBef>
                <a:spcPts val="20"/>
              </a:spcBef>
              <a:spcAft>
                <a:spcPts val="0"/>
              </a:spcAft>
              <a:buFont typeface="+mj-lt"/>
              <a:buAutoNum type="arabicPeriod"/>
            </a:pPr>
            <a:r>
              <a:rPr lang="en-US" sz="1200" u="sng" dirty="0">
                <a:solidFill>
                  <a:srgbClr val="0000FF"/>
                </a:solidFill>
                <a:effectLst/>
                <a:latin typeface="Times New Roman" panose="02020603050405020304" pitchFamily="18" charset="0"/>
                <a:ea typeface="Times New Roman" panose="02020603050405020304" pitchFamily="18" charset="0"/>
                <a:hlinkClick r:id="rId9"/>
              </a:rPr>
              <a:t>https://www.analyticsvidhya.com/blog/2021/10/implementing-artificial-neural-networkclassification-in-python-from-scratch/</a:t>
            </a:r>
            <a:endParaRPr lang="en-US" sz="1200" dirty="0">
              <a:effectLst/>
              <a:latin typeface="Times New Roman" panose="02020603050405020304" pitchFamily="18" charset="0"/>
              <a:ea typeface="Times New Roman" panose="02020603050405020304" pitchFamily="18" charset="0"/>
            </a:endParaRPr>
          </a:p>
          <a:p>
            <a:pPr marL="342900" marR="0" lvl="0" indent="-342900">
              <a:spcBef>
                <a:spcPts val="20"/>
              </a:spcBef>
              <a:spcAft>
                <a:spcPts val="0"/>
              </a:spcAft>
              <a:buFont typeface="+mj-lt"/>
              <a:buAutoNum type="arabicPeriod"/>
            </a:pPr>
            <a:r>
              <a:rPr lang="en-US" sz="1200" dirty="0">
                <a:effectLst/>
                <a:latin typeface="Times New Roman" panose="02020603050405020304" pitchFamily="18" charset="0"/>
                <a:ea typeface="Times New Roman" panose="02020603050405020304" pitchFamily="18" charset="0"/>
              </a:rPr>
              <a:t>Professor Samer </a:t>
            </a:r>
            <a:r>
              <a:rPr lang="en-US" sz="1200" dirty="0" err="1">
                <a:effectLst/>
                <a:latin typeface="Times New Roman" panose="02020603050405020304" pitchFamily="18" charset="0"/>
                <a:ea typeface="Times New Roman" panose="02020603050405020304" pitchFamily="18" charset="0"/>
              </a:rPr>
              <a:t>Nofal’s</a:t>
            </a:r>
            <a:r>
              <a:rPr lang="en-US" sz="1200" dirty="0">
                <a:effectLst/>
                <a:latin typeface="Times New Roman" panose="02020603050405020304" pitchFamily="18" charset="0"/>
                <a:ea typeface="Times New Roman" panose="02020603050405020304" pitchFamily="18" charset="0"/>
              </a:rPr>
              <a:t> Slides on AI, and professor’s Mahmoud al-</a:t>
            </a:r>
            <a:r>
              <a:rPr lang="en-US" sz="1200" dirty="0" err="1">
                <a:effectLst/>
                <a:latin typeface="Times New Roman" panose="02020603050405020304" pitchFamily="18" charset="0"/>
                <a:ea typeface="Times New Roman" panose="02020603050405020304" pitchFamily="18" charset="0"/>
              </a:rPr>
              <a:t>sarayrah’s</a:t>
            </a:r>
            <a:r>
              <a:rPr lang="en-US" sz="1200" dirty="0">
                <a:effectLst/>
                <a:latin typeface="Times New Roman" panose="02020603050405020304" pitchFamily="18" charset="0"/>
                <a:ea typeface="Times New Roman" panose="02020603050405020304" pitchFamily="18" charset="0"/>
              </a:rPr>
              <a:t> machine learning slides and assignments</a:t>
            </a:r>
          </a:p>
          <a:p>
            <a:pPr marL="342900" marR="0" lvl="0" indent="-342900">
              <a:spcBef>
                <a:spcPts val="20"/>
              </a:spcBef>
              <a:spcAft>
                <a:spcPts val="0"/>
              </a:spcAft>
              <a:buFont typeface="+mj-lt"/>
              <a:buAutoNum type="arabicPeriod"/>
            </a:pPr>
            <a:r>
              <a:rPr lang="en-US" sz="1200" u="sng" dirty="0">
                <a:solidFill>
                  <a:srgbClr val="0000FF"/>
                </a:solidFill>
                <a:effectLst/>
                <a:latin typeface="Times New Roman" panose="02020603050405020304" pitchFamily="18" charset="0"/>
                <a:ea typeface="Times New Roman" panose="02020603050405020304" pitchFamily="18" charset="0"/>
                <a:hlinkClick r:id="rId10"/>
              </a:rPr>
              <a:t>https://pythonprogramming.net/neural-networks-machine-learning-tutorial/</a:t>
            </a:r>
            <a:endParaRPr lang="en-US" sz="1200" dirty="0">
              <a:effectLst/>
              <a:latin typeface="Times New Roman" panose="02020603050405020304" pitchFamily="18" charset="0"/>
              <a:ea typeface="Times New Roman" panose="02020603050405020304" pitchFamily="18" charset="0"/>
            </a:endParaRPr>
          </a:p>
          <a:p>
            <a:pPr marL="342900" marR="0" lvl="0" indent="-342900">
              <a:spcBef>
                <a:spcPts val="20"/>
              </a:spcBef>
              <a:spcAft>
                <a:spcPts val="0"/>
              </a:spcAft>
              <a:buFont typeface="+mj-lt"/>
              <a:buAutoNum type="arabicPeriod"/>
            </a:pPr>
            <a:r>
              <a:rPr lang="en-US" sz="1200" dirty="0">
                <a:effectLst/>
                <a:latin typeface="Times New Roman" panose="02020603050405020304" pitchFamily="18" charset="0"/>
                <a:ea typeface="Times New Roman" panose="02020603050405020304" pitchFamily="18" charset="0"/>
              </a:rPr>
              <a:t>chrome-extension://</a:t>
            </a:r>
            <a:r>
              <a:rPr lang="en-US" sz="1200" dirty="0" err="1">
                <a:effectLst/>
                <a:latin typeface="Times New Roman" panose="02020603050405020304" pitchFamily="18" charset="0"/>
                <a:ea typeface="Times New Roman" panose="02020603050405020304" pitchFamily="18" charset="0"/>
              </a:rPr>
              <a:t>efaidnbmnnnibpcajpcglclefindmkaj</a:t>
            </a:r>
            <a:r>
              <a:rPr lang="en-US" sz="1200" dirty="0">
                <a:effectLst/>
                <a:latin typeface="Times New Roman" panose="02020603050405020304" pitchFamily="18" charset="0"/>
                <a:ea typeface="Times New Roman" panose="02020603050405020304" pitchFamily="18" charset="0"/>
              </a:rPr>
              <a:t>/https://aiindex.stanford.edu/wp-content/uploads/2022/03/2022-AI-Index-Report_Master.pdf  (</a:t>
            </a:r>
            <a:r>
              <a:rPr lang="en-US" sz="1200" dirty="0" err="1">
                <a:effectLst/>
                <a:latin typeface="Times New Roman" panose="02020603050405020304" pitchFamily="18" charset="0"/>
                <a:ea typeface="Times New Roman" panose="02020603050405020304" pitchFamily="18" charset="0"/>
              </a:rPr>
              <a:t>standford</a:t>
            </a:r>
            <a:r>
              <a:rPr lang="en-US" sz="1200" dirty="0">
                <a:effectLst/>
                <a:latin typeface="Times New Roman" panose="02020603050405020304" pitchFamily="18" charset="0"/>
                <a:ea typeface="Times New Roman" panose="02020603050405020304" pitchFamily="18" charset="0"/>
              </a:rPr>
              <a:t> book on </a:t>
            </a:r>
            <a:r>
              <a:rPr lang="en-US" sz="1200" dirty="0" err="1">
                <a:effectLst/>
                <a:latin typeface="Times New Roman" panose="02020603050405020304" pitchFamily="18" charset="0"/>
                <a:ea typeface="Times New Roman" panose="02020603050405020304" pitchFamily="18" charset="0"/>
              </a:rPr>
              <a:t>tenserflow</a:t>
            </a:r>
            <a:r>
              <a:rPr lang="en-US" sz="1200" dirty="0">
                <a:effectLst/>
                <a:latin typeface="Times New Roman" panose="02020603050405020304" pitchFamily="18" charset="0"/>
                <a:ea typeface="Times New Roman" panose="02020603050405020304" pitchFamily="18" charset="0"/>
              </a:rPr>
              <a:t>)</a:t>
            </a:r>
          </a:p>
          <a:p>
            <a:pPr marL="342900" marR="0" lvl="0" indent="-342900">
              <a:spcBef>
                <a:spcPts val="20"/>
              </a:spcBef>
              <a:spcAft>
                <a:spcPts val="0"/>
              </a:spcAft>
              <a:buFont typeface="+mj-lt"/>
              <a:buAutoNum type="arabicPeriod"/>
            </a:pPr>
            <a:r>
              <a:rPr lang="en-US" sz="1200" u="sng" dirty="0">
                <a:solidFill>
                  <a:srgbClr val="0000FF"/>
                </a:solidFill>
                <a:effectLst/>
                <a:latin typeface="inherit"/>
                <a:ea typeface="Times New Roman" panose="02020603050405020304" pitchFamily="18" charset="0"/>
                <a:cs typeface="Noto Sans" panose="020B0502040504020204" pitchFamily="34" charset="0"/>
                <a:hlinkClick r:id="rId11" tooltip="https://developer.android.com/courses/android-basics-kotlin/course"/>
              </a:rPr>
              <a:t>https://developer.android.com/courses/android-basics-kotlin/course</a:t>
            </a:r>
            <a:endParaRPr lang="en-US" sz="1200" dirty="0">
              <a:effectLst/>
              <a:latin typeface="Times New Roman" panose="02020603050405020304" pitchFamily="18" charset="0"/>
              <a:ea typeface="Times New Roman" panose="02020603050405020304" pitchFamily="18" charset="0"/>
            </a:endParaRPr>
          </a:p>
          <a:p>
            <a:pPr marL="342900" marR="0" lvl="0" indent="-342900">
              <a:spcBef>
                <a:spcPts val="20"/>
              </a:spcBef>
              <a:spcAft>
                <a:spcPts val="0"/>
              </a:spcAft>
              <a:buFont typeface="+mj-lt"/>
              <a:buAutoNum type="arabicPeriod"/>
            </a:pPr>
            <a:r>
              <a:rPr lang="en-US" sz="1200" dirty="0">
                <a:effectLst/>
                <a:latin typeface="Times New Roman" panose="02020603050405020304" pitchFamily="18" charset="0"/>
                <a:ea typeface="Times New Roman" panose="02020603050405020304" pitchFamily="18" charset="0"/>
              </a:rPr>
              <a:t>Hands-On Machine Learning with Scikit-Learn, </a:t>
            </a:r>
            <a:r>
              <a:rPr lang="en-US" sz="1200" dirty="0" err="1">
                <a:effectLst/>
                <a:latin typeface="Times New Roman" panose="02020603050405020304" pitchFamily="18" charset="0"/>
                <a:ea typeface="Times New Roman" panose="02020603050405020304" pitchFamily="18" charset="0"/>
              </a:rPr>
              <a:t>Keras</a:t>
            </a:r>
            <a:r>
              <a:rPr lang="en-US" sz="1200" dirty="0">
                <a:effectLst/>
                <a:latin typeface="Times New Roman" panose="02020603050405020304" pitchFamily="18" charset="0"/>
                <a:ea typeface="Times New Roman" panose="02020603050405020304" pitchFamily="18" charset="0"/>
              </a:rPr>
              <a:t>, and TensorFlow" by </a:t>
            </a:r>
            <a:r>
              <a:rPr lang="en-US" sz="1200" dirty="0" err="1">
                <a:effectLst/>
                <a:latin typeface="Times New Roman" panose="02020603050405020304" pitchFamily="18" charset="0"/>
                <a:ea typeface="Times New Roman" panose="02020603050405020304" pitchFamily="18" charset="0"/>
              </a:rPr>
              <a:t>Aurélien</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Géron</a:t>
            </a:r>
            <a:endParaRPr lang="en-US" sz="1200" dirty="0">
              <a:effectLst/>
              <a:latin typeface="Times New Roman" panose="02020603050405020304" pitchFamily="18" charset="0"/>
              <a:ea typeface="Times New Roman" panose="02020603050405020304" pitchFamily="18" charset="0"/>
            </a:endParaRPr>
          </a:p>
          <a:p>
            <a:pPr marL="342900" marR="0" lvl="0" indent="-342900">
              <a:spcBef>
                <a:spcPts val="20"/>
              </a:spcBef>
              <a:spcAft>
                <a:spcPts val="0"/>
              </a:spcAft>
              <a:buFont typeface="+mj-lt"/>
              <a:buAutoNum type="arabicPeriod"/>
            </a:pPr>
            <a:r>
              <a:rPr lang="en-US" sz="1200" dirty="0">
                <a:effectLst/>
                <a:latin typeface="Times New Roman" panose="02020603050405020304" pitchFamily="18" charset="0"/>
                <a:ea typeface="Times New Roman" panose="02020603050405020304" pitchFamily="18" charset="0"/>
              </a:rPr>
              <a:t>Introduction to Machine Learning with Python" by Andreas C. Müller &amp; Sarah Guido</a:t>
            </a:r>
          </a:p>
          <a:p>
            <a:pPr marL="342900" marR="0" lvl="0" indent="-342900">
              <a:spcBef>
                <a:spcPts val="20"/>
              </a:spcBef>
              <a:spcAft>
                <a:spcPts val="0"/>
              </a:spcAft>
              <a:buFont typeface="+mj-lt"/>
              <a:buAutoNum type="arabicPeriod"/>
            </a:pPr>
            <a:r>
              <a:rPr lang="en-US" sz="1200" dirty="0">
                <a:effectLst/>
                <a:latin typeface="Times New Roman" panose="02020603050405020304" pitchFamily="18" charset="0"/>
                <a:ea typeface="Times New Roman" panose="02020603050405020304" pitchFamily="18" charset="0"/>
              </a:rPr>
              <a:t>Pattern Recognition and Machine Learning" by Christopher M. Bishop</a:t>
            </a:r>
          </a:p>
          <a:p>
            <a:pPr marL="342900" marR="0" lvl="0" indent="-342900">
              <a:spcBef>
                <a:spcPts val="20"/>
              </a:spcBef>
              <a:spcAft>
                <a:spcPts val="0"/>
              </a:spcAft>
              <a:buFont typeface="+mj-lt"/>
              <a:buAutoNum type="arabicPeriod"/>
            </a:pPr>
            <a:r>
              <a:rPr lang="en-US" sz="1200" dirty="0">
                <a:effectLst/>
                <a:latin typeface="Times New Roman" panose="02020603050405020304" pitchFamily="18" charset="0"/>
                <a:ea typeface="Times New Roman" panose="02020603050405020304" pitchFamily="18" charset="0"/>
              </a:rPr>
              <a:t>Python for Data Analysis" by Wes McKinney</a:t>
            </a:r>
          </a:p>
          <a:p>
            <a:pPr marL="342900" marR="0" lvl="0" indent="-342900">
              <a:spcBef>
                <a:spcPts val="20"/>
              </a:spcBef>
              <a:spcAft>
                <a:spcPts val="0"/>
              </a:spcAft>
              <a:buFont typeface="+mj-lt"/>
              <a:buAutoNum type="arabicPeriod"/>
            </a:pPr>
            <a:r>
              <a:rPr lang="en-US" sz="1200" dirty="0">
                <a:effectLst/>
                <a:latin typeface="Times New Roman" panose="02020603050405020304" pitchFamily="18" charset="0"/>
                <a:ea typeface="Times New Roman" panose="02020603050405020304" pitchFamily="18" charset="0"/>
              </a:rPr>
              <a:t>Neural Networks and Deep Learning: A Textbook" by Charu C. Aggarwal</a:t>
            </a:r>
          </a:p>
        </p:txBody>
      </p:sp>
      <p:sp>
        <p:nvSpPr>
          <p:cNvPr id="6" name="TextBox 5">
            <a:extLst>
              <a:ext uri="{FF2B5EF4-FFF2-40B4-BE49-F238E27FC236}">
                <a16:creationId xmlns:a16="http://schemas.microsoft.com/office/drawing/2014/main" id="{F7AA2157-E34A-9A89-50E6-6C4812E658BC}"/>
              </a:ext>
            </a:extLst>
          </p:cNvPr>
          <p:cNvSpPr txBox="1"/>
          <p:nvPr/>
        </p:nvSpPr>
        <p:spPr>
          <a:xfrm>
            <a:off x="968721" y="787652"/>
            <a:ext cx="1160639" cy="369332"/>
          </a:xfrm>
          <a:prstGeom prst="rect">
            <a:avLst/>
          </a:prstGeom>
          <a:noFill/>
        </p:spPr>
        <p:txBody>
          <a:bodyPr wrap="none" rtlCol="0">
            <a:spAutoFit/>
          </a:bodyPr>
          <a:lstStyle/>
          <a:p>
            <a:r>
              <a:rPr lang="en-US" dirty="0"/>
              <a:t>references</a:t>
            </a:r>
          </a:p>
        </p:txBody>
      </p:sp>
    </p:spTree>
    <p:extLst>
      <p:ext uri="{BB962C8B-B14F-4D97-AF65-F5344CB8AC3E}">
        <p14:creationId xmlns:p14="http://schemas.microsoft.com/office/powerpoint/2010/main" val="547835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901AF-0749-CC16-42C1-DB1E48C91C40}"/>
              </a:ext>
            </a:extLst>
          </p:cNvPr>
          <p:cNvSpPr>
            <a:spLocks noGrp="1"/>
          </p:cNvSpPr>
          <p:nvPr>
            <p:ph type="title"/>
          </p:nvPr>
        </p:nvSpPr>
        <p:spPr/>
        <p:txBody>
          <a:bodyPr/>
          <a:lstStyle/>
          <a:p>
            <a:r>
              <a:rPr lang="en-US" sz="4800" dirty="0"/>
              <a:t>motivation</a:t>
            </a:r>
            <a:br>
              <a:rPr lang="en-US" sz="4800" dirty="0"/>
            </a:br>
            <a:endParaRPr lang="en-US" dirty="0"/>
          </a:p>
        </p:txBody>
      </p:sp>
      <p:pic>
        <p:nvPicPr>
          <p:cNvPr id="11" name="Picture Placeholder 10" descr="A logo of a company&#10;&#10;Description automatically generated">
            <a:extLst>
              <a:ext uri="{FF2B5EF4-FFF2-40B4-BE49-F238E27FC236}">
                <a16:creationId xmlns:a16="http://schemas.microsoft.com/office/drawing/2014/main" id="{77D6EDCB-9181-4515-2AD0-EDCC4AC4179E}"/>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21862" r="21862"/>
          <a:stretch>
            <a:fillRect/>
          </a:stretch>
        </p:blipFill>
        <p:spPr/>
      </p:pic>
      <p:pic>
        <p:nvPicPr>
          <p:cNvPr id="16" name="Picture Placeholder 15" descr="A logo with a snake&#10;&#10;Description automatically generated">
            <a:extLst>
              <a:ext uri="{FF2B5EF4-FFF2-40B4-BE49-F238E27FC236}">
                <a16:creationId xmlns:a16="http://schemas.microsoft.com/office/drawing/2014/main" id="{7BCFD53E-8C56-9BBD-0741-799E803A736F}"/>
              </a:ext>
            </a:extLst>
          </p:cNvPr>
          <p:cNvPicPr>
            <a:picLocks noGrp="1" noChangeAspect="1"/>
          </p:cNvPicPr>
          <p:nvPr>
            <p:ph type="pic" sz="quarter" idx="15"/>
          </p:nvPr>
        </p:nvPicPr>
        <p:blipFill>
          <a:blip r:embed="rId4">
            <a:extLst>
              <a:ext uri="{837473B0-CC2E-450A-ABE3-18F120FF3D39}">
                <a1611:picAttrSrcUrl xmlns:a1611="http://schemas.microsoft.com/office/drawing/2016/11/main" r:id="rId5"/>
              </a:ext>
            </a:extLst>
          </a:blip>
          <a:srcRect/>
          <a:stretch>
            <a:fillRect/>
          </a:stretch>
        </p:blipFill>
        <p:spPr/>
      </p:pic>
      <p:sp>
        <p:nvSpPr>
          <p:cNvPr id="9" name="Slide Number Placeholder 8">
            <a:extLst>
              <a:ext uri="{FF2B5EF4-FFF2-40B4-BE49-F238E27FC236}">
                <a16:creationId xmlns:a16="http://schemas.microsoft.com/office/drawing/2014/main" id="{A0BE7987-D3B4-A4AB-EFA6-9832795C28CA}"/>
              </a:ext>
            </a:extLst>
          </p:cNvPr>
          <p:cNvSpPr>
            <a:spLocks noGrp="1"/>
          </p:cNvSpPr>
          <p:nvPr>
            <p:ph type="sldNum" sz="quarter" idx="12"/>
          </p:nvPr>
        </p:nvSpPr>
        <p:spPr/>
        <p:txBody>
          <a:bodyPr/>
          <a:lstStyle/>
          <a:p>
            <a:fld id="{DBA1B0FB-D917-4C8C-928F-313BD683BF39}" type="slidenum">
              <a:rPr lang="en-US" smtClean="0"/>
              <a:t>4</a:t>
            </a:fld>
            <a:endParaRPr lang="en-US"/>
          </a:p>
        </p:txBody>
      </p:sp>
      <p:pic>
        <p:nvPicPr>
          <p:cNvPr id="24" name="Picture Placeholder 23" descr="A logo of a fire base&#10;&#10;Description automatically generated">
            <a:extLst>
              <a:ext uri="{FF2B5EF4-FFF2-40B4-BE49-F238E27FC236}">
                <a16:creationId xmlns:a16="http://schemas.microsoft.com/office/drawing/2014/main" id="{39F77124-A117-AF16-A7AC-6FF7B8C494DC}"/>
              </a:ext>
            </a:extLst>
          </p:cNvPr>
          <p:cNvPicPr>
            <a:picLocks noGrp="1" noChangeAspect="1"/>
          </p:cNvPicPr>
          <p:nvPr>
            <p:ph type="pic" sz="quarter" idx="14"/>
          </p:nvPr>
        </p:nvPicPr>
        <p:blipFill>
          <a:blip r:embed="rId6">
            <a:extLst>
              <a:ext uri="{837473B0-CC2E-450A-ABE3-18F120FF3D39}">
                <a1611:picAttrSrcUrl xmlns:a1611="http://schemas.microsoft.com/office/drawing/2016/11/main" r:id="rId7"/>
              </a:ext>
            </a:extLst>
          </a:blip>
          <a:srcRect l="12500" r="12500"/>
          <a:stretch>
            <a:fillRect/>
          </a:stretch>
        </p:blipFill>
        <p:spPr/>
      </p:pic>
    </p:spTree>
    <p:extLst>
      <p:ext uri="{BB962C8B-B14F-4D97-AF65-F5344CB8AC3E}">
        <p14:creationId xmlns:p14="http://schemas.microsoft.com/office/powerpoint/2010/main" val="3443730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F55F74A-2790-B913-F9DF-6D3A798F3BF0}"/>
              </a:ext>
            </a:extLst>
          </p:cNvPr>
          <p:cNvPicPr>
            <a:picLocks noChangeAspect="1"/>
          </p:cNvPicPr>
          <p:nvPr/>
        </p:nvPicPr>
        <p:blipFill>
          <a:blip r:embed="rId2"/>
          <a:stretch>
            <a:fillRect/>
          </a:stretch>
        </p:blipFill>
        <p:spPr>
          <a:xfrm>
            <a:off x="336046" y="676275"/>
            <a:ext cx="2646674" cy="5715000"/>
          </a:xfrm>
          <a:prstGeom prst="rect">
            <a:avLst/>
          </a:prstGeom>
        </p:spPr>
      </p:pic>
      <p:sp>
        <p:nvSpPr>
          <p:cNvPr id="10" name="TextBox 9">
            <a:extLst>
              <a:ext uri="{FF2B5EF4-FFF2-40B4-BE49-F238E27FC236}">
                <a16:creationId xmlns:a16="http://schemas.microsoft.com/office/drawing/2014/main" id="{2F38CA74-271F-14EE-B7B4-1BC4D23BDF15}"/>
              </a:ext>
            </a:extLst>
          </p:cNvPr>
          <p:cNvSpPr txBox="1"/>
          <p:nvPr/>
        </p:nvSpPr>
        <p:spPr>
          <a:xfrm>
            <a:off x="7633296" y="132516"/>
            <a:ext cx="4443845" cy="1354217"/>
          </a:xfrm>
          <a:prstGeom prst="rect">
            <a:avLst/>
          </a:prstGeom>
          <a:noFill/>
        </p:spPr>
        <p:txBody>
          <a:bodyPr wrap="none" rtlCol="0">
            <a:spAutoFit/>
          </a:bodyPr>
          <a:lstStyle/>
          <a:p>
            <a:r>
              <a:rPr lang="en-US" sz="3200" dirty="0"/>
              <a:t>Content &amp; User Interface</a:t>
            </a:r>
          </a:p>
          <a:p>
            <a:endParaRPr lang="en-US" sz="3200" dirty="0"/>
          </a:p>
          <a:p>
            <a:endParaRPr lang="en-US" dirty="0"/>
          </a:p>
        </p:txBody>
      </p:sp>
      <p:pic>
        <p:nvPicPr>
          <p:cNvPr id="11" name="Picture 10" descr="A screenshot of a computer&#10;&#10;Description automatically generated">
            <a:extLst>
              <a:ext uri="{FF2B5EF4-FFF2-40B4-BE49-F238E27FC236}">
                <a16:creationId xmlns:a16="http://schemas.microsoft.com/office/drawing/2014/main" id="{17B698BC-52AE-8835-487A-A609E6B0646A}"/>
              </a:ext>
            </a:extLst>
          </p:cNvPr>
          <p:cNvPicPr>
            <a:picLocks noChangeAspect="1"/>
          </p:cNvPicPr>
          <p:nvPr/>
        </p:nvPicPr>
        <p:blipFill>
          <a:blip r:embed="rId3"/>
          <a:stretch>
            <a:fillRect/>
          </a:stretch>
        </p:blipFill>
        <p:spPr>
          <a:xfrm>
            <a:off x="3343275" y="3270885"/>
            <a:ext cx="5943600" cy="3120390"/>
          </a:xfrm>
          <a:prstGeom prst="rect">
            <a:avLst/>
          </a:prstGeom>
        </p:spPr>
      </p:pic>
      <p:pic>
        <p:nvPicPr>
          <p:cNvPr id="12" name="Picture 11" descr="A black background with white text&#10;&#10;Description automatically generated">
            <a:extLst>
              <a:ext uri="{FF2B5EF4-FFF2-40B4-BE49-F238E27FC236}">
                <a16:creationId xmlns:a16="http://schemas.microsoft.com/office/drawing/2014/main" id="{B48E4C4E-2B5E-AE3D-CBA6-4CFADA53C935}"/>
              </a:ext>
            </a:extLst>
          </p:cNvPr>
          <p:cNvPicPr>
            <a:picLocks noChangeAspect="1"/>
          </p:cNvPicPr>
          <p:nvPr/>
        </p:nvPicPr>
        <p:blipFill>
          <a:blip r:embed="rId4"/>
          <a:stretch>
            <a:fillRect/>
          </a:stretch>
        </p:blipFill>
        <p:spPr>
          <a:xfrm>
            <a:off x="3343275" y="2319337"/>
            <a:ext cx="2828925" cy="733425"/>
          </a:xfrm>
          <a:prstGeom prst="rect">
            <a:avLst/>
          </a:prstGeom>
        </p:spPr>
      </p:pic>
      <p:pic>
        <p:nvPicPr>
          <p:cNvPr id="16" name="Picture 15">
            <a:extLst>
              <a:ext uri="{FF2B5EF4-FFF2-40B4-BE49-F238E27FC236}">
                <a16:creationId xmlns:a16="http://schemas.microsoft.com/office/drawing/2014/main" id="{78028B31-9FDF-9A43-46D5-9F269535D391}"/>
              </a:ext>
            </a:extLst>
          </p:cNvPr>
          <p:cNvPicPr>
            <a:picLocks noChangeAspect="1"/>
          </p:cNvPicPr>
          <p:nvPr/>
        </p:nvPicPr>
        <p:blipFill>
          <a:blip r:embed="rId5"/>
          <a:stretch>
            <a:fillRect/>
          </a:stretch>
        </p:blipFill>
        <p:spPr>
          <a:xfrm>
            <a:off x="9423616" y="809625"/>
            <a:ext cx="3280474" cy="5715000"/>
          </a:xfrm>
          <a:prstGeom prst="rect">
            <a:avLst/>
          </a:prstGeom>
        </p:spPr>
      </p:pic>
    </p:spTree>
    <p:extLst>
      <p:ext uri="{BB962C8B-B14F-4D97-AF65-F5344CB8AC3E}">
        <p14:creationId xmlns:p14="http://schemas.microsoft.com/office/powerpoint/2010/main" val="1807306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B8D683-CAD4-6E2C-383B-37C9AD89EEEA}"/>
              </a:ext>
            </a:extLst>
          </p:cNvPr>
          <p:cNvPicPr>
            <a:picLocks noChangeAspect="1"/>
          </p:cNvPicPr>
          <p:nvPr/>
        </p:nvPicPr>
        <p:blipFill>
          <a:blip r:embed="rId2"/>
          <a:stretch>
            <a:fillRect/>
          </a:stretch>
        </p:blipFill>
        <p:spPr>
          <a:xfrm>
            <a:off x="143171" y="913196"/>
            <a:ext cx="2452872" cy="5239954"/>
          </a:xfrm>
          <a:prstGeom prst="rect">
            <a:avLst/>
          </a:prstGeom>
        </p:spPr>
      </p:pic>
      <p:pic>
        <p:nvPicPr>
          <p:cNvPr id="10" name="Picture 9">
            <a:extLst>
              <a:ext uri="{FF2B5EF4-FFF2-40B4-BE49-F238E27FC236}">
                <a16:creationId xmlns:a16="http://schemas.microsoft.com/office/drawing/2014/main" id="{62A26D37-FB3F-1B5B-EA82-976DD7FC6C51}"/>
              </a:ext>
            </a:extLst>
          </p:cNvPr>
          <p:cNvPicPr>
            <a:picLocks noChangeAspect="1"/>
          </p:cNvPicPr>
          <p:nvPr/>
        </p:nvPicPr>
        <p:blipFill>
          <a:blip r:embed="rId3"/>
          <a:stretch>
            <a:fillRect/>
          </a:stretch>
        </p:blipFill>
        <p:spPr>
          <a:xfrm>
            <a:off x="2690489" y="344062"/>
            <a:ext cx="6596124" cy="5965044"/>
          </a:xfrm>
          <a:prstGeom prst="rect">
            <a:avLst/>
          </a:prstGeom>
        </p:spPr>
      </p:pic>
      <p:pic>
        <p:nvPicPr>
          <p:cNvPr id="14" name="Picture 13">
            <a:extLst>
              <a:ext uri="{FF2B5EF4-FFF2-40B4-BE49-F238E27FC236}">
                <a16:creationId xmlns:a16="http://schemas.microsoft.com/office/drawing/2014/main" id="{B27BBE1B-8744-D42B-2120-DEF23EFE3776}"/>
              </a:ext>
            </a:extLst>
          </p:cNvPr>
          <p:cNvPicPr>
            <a:picLocks noChangeAspect="1"/>
          </p:cNvPicPr>
          <p:nvPr/>
        </p:nvPicPr>
        <p:blipFill>
          <a:blip r:embed="rId4"/>
          <a:stretch>
            <a:fillRect/>
          </a:stretch>
        </p:blipFill>
        <p:spPr>
          <a:xfrm>
            <a:off x="7336614" y="5092652"/>
            <a:ext cx="4329793" cy="1421286"/>
          </a:xfrm>
          <a:prstGeom prst="rect">
            <a:avLst/>
          </a:prstGeom>
        </p:spPr>
      </p:pic>
      <p:sp>
        <p:nvSpPr>
          <p:cNvPr id="15" name="TextBox 14">
            <a:extLst>
              <a:ext uri="{FF2B5EF4-FFF2-40B4-BE49-F238E27FC236}">
                <a16:creationId xmlns:a16="http://schemas.microsoft.com/office/drawing/2014/main" id="{7F22D72E-6337-04CB-5ADD-6091E3B2FC44}"/>
              </a:ext>
            </a:extLst>
          </p:cNvPr>
          <p:cNvSpPr txBox="1"/>
          <p:nvPr/>
        </p:nvSpPr>
        <p:spPr>
          <a:xfrm>
            <a:off x="7336614" y="139230"/>
            <a:ext cx="5466943" cy="461665"/>
          </a:xfrm>
          <a:prstGeom prst="rect">
            <a:avLst/>
          </a:prstGeom>
          <a:noFill/>
        </p:spPr>
        <p:txBody>
          <a:bodyPr wrap="square" rtlCol="0">
            <a:spAutoFit/>
          </a:bodyPr>
          <a:lstStyle/>
          <a:p>
            <a:r>
              <a:rPr lang="en-US" sz="2400" dirty="0"/>
              <a:t>DATABASE AUTHENTICATION</a:t>
            </a:r>
          </a:p>
        </p:txBody>
      </p:sp>
    </p:spTree>
    <p:extLst>
      <p:ext uri="{BB962C8B-B14F-4D97-AF65-F5344CB8AC3E}">
        <p14:creationId xmlns:p14="http://schemas.microsoft.com/office/powerpoint/2010/main" val="1161614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AC1DA8B-359E-93FE-56B0-A634378EA58E}"/>
              </a:ext>
            </a:extLst>
          </p:cNvPr>
          <p:cNvSpPr>
            <a:spLocks noGrp="1"/>
          </p:cNvSpPr>
          <p:nvPr>
            <p:ph type="sldNum" sz="quarter" idx="12"/>
          </p:nvPr>
        </p:nvSpPr>
        <p:spPr/>
        <p:txBody>
          <a:bodyPr/>
          <a:lstStyle/>
          <a:p>
            <a:fld id="{DBA1B0FB-D917-4C8C-928F-313BD683BF39}" type="slidenum">
              <a:rPr lang="en-US" smtClean="0"/>
              <a:t>7</a:t>
            </a:fld>
            <a:endParaRPr lang="en-US"/>
          </a:p>
        </p:txBody>
      </p:sp>
      <p:pic>
        <p:nvPicPr>
          <p:cNvPr id="16" name="Picture 15">
            <a:extLst>
              <a:ext uri="{FF2B5EF4-FFF2-40B4-BE49-F238E27FC236}">
                <a16:creationId xmlns:a16="http://schemas.microsoft.com/office/drawing/2014/main" id="{46BA7555-0A23-D413-E8DE-1D071FBFEF02}"/>
              </a:ext>
            </a:extLst>
          </p:cNvPr>
          <p:cNvPicPr>
            <a:picLocks noChangeAspect="1"/>
          </p:cNvPicPr>
          <p:nvPr/>
        </p:nvPicPr>
        <p:blipFill>
          <a:blip r:embed="rId2"/>
          <a:stretch>
            <a:fillRect/>
          </a:stretch>
        </p:blipFill>
        <p:spPr>
          <a:xfrm>
            <a:off x="128334" y="828673"/>
            <a:ext cx="2575180" cy="5600700"/>
          </a:xfrm>
          <a:prstGeom prst="rect">
            <a:avLst/>
          </a:prstGeom>
        </p:spPr>
      </p:pic>
      <p:pic>
        <p:nvPicPr>
          <p:cNvPr id="18" name="Picture 17">
            <a:extLst>
              <a:ext uri="{FF2B5EF4-FFF2-40B4-BE49-F238E27FC236}">
                <a16:creationId xmlns:a16="http://schemas.microsoft.com/office/drawing/2014/main" id="{163ADEA3-AE43-E8A0-2915-85CA1B94D7E3}"/>
              </a:ext>
            </a:extLst>
          </p:cNvPr>
          <p:cNvPicPr>
            <a:picLocks noChangeAspect="1"/>
          </p:cNvPicPr>
          <p:nvPr/>
        </p:nvPicPr>
        <p:blipFill>
          <a:blip r:embed="rId3"/>
          <a:stretch>
            <a:fillRect/>
          </a:stretch>
        </p:blipFill>
        <p:spPr>
          <a:xfrm>
            <a:off x="2895190" y="1185519"/>
            <a:ext cx="5868219" cy="4887007"/>
          </a:xfrm>
          <a:prstGeom prst="rect">
            <a:avLst/>
          </a:prstGeom>
        </p:spPr>
      </p:pic>
      <p:pic>
        <p:nvPicPr>
          <p:cNvPr id="20" name="Picture 19">
            <a:extLst>
              <a:ext uri="{FF2B5EF4-FFF2-40B4-BE49-F238E27FC236}">
                <a16:creationId xmlns:a16="http://schemas.microsoft.com/office/drawing/2014/main" id="{46AAE052-011C-F993-3485-143F2F0FD51D}"/>
              </a:ext>
            </a:extLst>
          </p:cNvPr>
          <p:cNvPicPr>
            <a:picLocks noChangeAspect="1"/>
          </p:cNvPicPr>
          <p:nvPr/>
        </p:nvPicPr>
        <p:blipFill>
          <a:blip r:embed="rId4"/>
          <a:stretch>
            <a:fillRect/>
          </a:stretch>
        </p:blipFill>
        <p:spPr>
          <a:xfrm>
            <a:off x="6096000" y="4568716"/>
            <a:ext cx="4842219" cy="1938496"/>
          </a:xfrm>
          <a:prstGeom prst="rect">
            <a:avLst/>
          </a:prstGeom>
        </p:spPr>
      </p:pic>
    </p:spTree>
    <p:extLst>
      <p:ext uri="{BB962C8B-B14F-4D97-AF65-F5344CB8AC3E}">
        <p14:creationId xmlns:p14="http://schemas.microsoft.com/office/powerpoint/2010/main" val="630349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E3104C4-8299-9010-3F3B-451BA1B4417C}"/>
              </a:ext>
            </a:extLst>
          </p:cNvPr>
          <p:cNvPicPr>
            <a:picLocks noChangeAspect="1"/>
          </p:cNvPicPr>
          <p:nvPr/>
        </p:nvPicPr>
        <p:blipFill>
          <a:blip r:embed="rId2"/>
          <a:stretch>
            <a:fillRect/>
          </a:stretch>
        </p:blipFill>
        <p:spPr>
          <a:xfrm>
            <a:off x="124912" y="932873"/>
            <a:ext cx="2489310" cy="5389418"/>
          </a:xfrm>
          <a:prstGeom prst="rect">
            <a:avLst/>
          </a:prstGeom>
        </p:spPr>
      </p:pic>
      <p:sp>
        <p:nvSpPr>
          <p:cNvPr id="9" name="TextBox 8">
            <a:extLst>
              <a:ext uri="{FF2B5EF4-FFF2-40B4-BE49-F238E27FC236}">
                <a16:creationId xmlns:a16="http://schemas.microsoft.com/office/drawing/2014/main" id="{0FEE4FBB-4A11-1318-345A-70C1F92CABA7}"/>
              </a:ext>
            </a:extLst>
          </p:cNvPr>
          <p:cNvSpPr txBox="1"/>
          <p:nvPr/>
        </p:nvSpPr>
        <p:spPr>
          <a:xfrm>
            <a:off x="10402349" y="92279"/>
            <a:ext cx="2357307" cy="584775"/>
          </a:xfrm>
          <a:prstGeom prst="rect">
            <a:avLst/>
          </a:prstGeom>
          <a:noFill/>
        </p:spPr>
        <p:txBody>
          <a:bodyPr wrap="square" rtlCol="0">
            <a:spAutoFit/>
          </a:bodyPr>
          <a:lstStyle/>
          <a:p>
            <a:r>
              <a:rPr lang="en-US" sz="3200" dirty="0"/>
              <a:t>ADMIN</a:t>
            </a:r>
          </a:p>
        </p:txBody>
      </p:sp>
      <p:pic>
        <p:nvPicPr>
          <p:cNvPr id="11" name="Picture 10">
            <a:extLst>
              <a:ext uri="{FF2B5EF4-FFF2-40B4-BE49-F238E27FC236}">
                <a16:creationId xmlns:a16="http://schemas.microsoft.com/office/drawing/2014/main" id="{2A11F4B1-18D2-936B-539B-96938418F0F4}"/>
              </a:ext>
            </a:extLst>
          </p:cNvPr>
          <p:cNvPicPr>
            <a:picLocks noChangeAspect="1"/>
          </p:cNvPicPr>
          <p:nvPr/>
        </p:nvPicPr>
        <p:blipFill>
          <a:blip r:embed="rId3"/>
          <a:stretch>
            <a:fillRect/>
          </a:stretch>
        </p:blipFill>
        <p:spPr>
          <a:xfrm>
            <a:off x="2867124" y="1310548"/>
            <a:ext cx="8588306" cy="5011743"/>
          </a:xfrm>
          <a:prstGeom prst="rect">
            <a:avLst/>
          </a:prstGeom>
        </p:spPr>
      </p:pic>
      <p:pic>
        <p:nvPicPr>
          <p:cNvPr id="13" name="Picture 12">
            <a:extLst>
              <a:ext uri="{FF2B5EF4-FFF2-40B4-BE49-F238E27FC236}">
                <a16:creationId xmlns:a16="http://schemas.microsoft.com/office/drawing/2014/main" id="{93287932-DDBC-772F-B096-AB38FE2B16A2}"/>
              </a:ext>
            </a:extLst>
          </p:cNvPr>
          <p:cNvPicPr>
            <a:picLocks noChangeAspect="1"/>
          </p:cNvPicPr>
          <p:nvPr/>
        </p:nvPicPr>
        <p:blipFill>
          <a:blip r:embed="rId4"/>
          <a:stretch>
            <a:fillRect/>
          </a:stretch>
        </p:blipFill>
        <p:spPr>
          <a:xfrm>
            <a:off x="7951186" y="2955134"/>
            <a:ext cx="3954488" cy="1344896"/>
          </a:xfrm>
          <a:prstGeom prst="rect">
            <a:avLst/>
          </a:prstGeom>
        </p:spPr>
      </p:pic>
    </p:spTree>
    <p:extLst>
      <p:ext uri="{BB962C8B-B14F-4D97-AF65-F5344CB8AC3E}">
        <p14:creationId xmlns:p14="http://schemas.microsoft.com/office/powerpoint/2010/main" val="3484556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1C1754D-407F-8E54-1A30-669843C2B212}"/>
              </a:ext>
            </a:extLst>
          </p:cNvPr>
          <p:cNvPicPr>
            <a:picLocks noChangeAspect="1"/>
          </p:cNvPicPr>
          <p:nvPr/>
        </p:nvPicPr>
        <p:blipFill>
          <a:blip r:embed="rId2"/>
          <a:stretch>
            <a:fillRect/>
          </a:stretch>
        </p:blipFill>
        <p:spPr>
          <a:xfrm>
            <a:off x="0" y="0"/>
            <a:ext cx="8909745" cy="6858000"/>
          </a:xfrm>
          <a:prstGeom prst="rect">
            <a:avLst/>
          </a:prstGeom>
        </p:spPr>
      </p:pic>
      <p:pic>
        <p:nvPicPr>
          <p:cNvPr id="8" name="Picture 7">
            <a:extLst>
              <a:ext uri="{FF2B5EF4-FFF2-40B4-BE49-F238E27FC236}">
                <a16:creationId xmlns:a16="http://schemas.microsoft.com/office/drawing/2014/main" id="{30409775-3A5F-BEAA-B566-075D36672D8F}"/>
              </a:ext>
            </a:extLst>
          </p:cNvPr>
          <p:cNvPicPr>
            <a:picLocks noChangeAspect="1"/>
          </p:cNvPicPr>
          <p:nvPr/>
        </p:nvPicPr>
        <p:blipFill>
          <a:blip r:embed="rId3"/>
          <a:stretch>
            <a:fillRect/>
          </a:stretch>
        </p:blipFill>
        <p:spPr>
          <a:xfrm>
            <a:off x="5866082" y="1643811"/>
            <a:ext cx="6087325" cy="1686160"/>
          </a:xfrm>
          <a:prstGeom prst="rect">
            <a:avLst/>
          </a:prstGeom>
        </p:spPr>
      </p:pic>
      <p:sp>
        <p:nvSpPr>
          <p:cNvPr id="9" name="TextBox 8">
            <a:extLst>
              <a:ext uri="{FF2B5EF4-FFF2-40B4-BE49-F238E27FC236}">
                <a16:creationId xmlns:a16="http://schemas.microsoft.com/office/drawing/2014/main" id="{EF69E405-05B1-BA1A-22E2-4AC8349EE000}"/>
              </a:ext>
            </a:extLst>
          </p:cNvPr>
          <p:cNvSpPr txBox="1"/>
          <p:nvPr/>
        </p:nvSpPr>
        <p:spPr>
          <a:xfrm>
            <a:off x="9199418" y="4239491"/>
            <a:ext cx="1949316" cy="369332"/>
          </a:xfrm>
          <a:prstGeom prst="rect">
            <a:avLst/>
          </a:prstGeom>
          <a:noFill/>
        </p:spPr>
        <p:txBody>
          <a:bodyPr wrap="none" rtlCol="0">
            <a:spAutoFit/>
          </a:bodyPr>
          <a:lstStyle/>
          <a:p>
            <a:r>
              <a:rPr lang="en-US" dirty="0"/>
              <a:t>the remove button</a:t>
            </a:r>
          </a:p>
        </p:txBody>
      </p:sp>
    </p:spTree>
    <p:extLst>
      <p:ext uri="{BB962C8B-B14F-4D97-AF65-F5344CB8AC3E}">
        <p14:creationId xmlns:p14="http://schemas.microsoft.com/office/powerpoint/2010/main" val="4255086241"/>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904751AB-E840-446F-8D49-E697067EC88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{AE281A2D-DAF9-4CC3-AFBC-FE2A698F5508}tf33713516_win32</Template>
  <TotalTime>2405</TotalTime>
  <Words>611</Words>
  <Application>Microsoft Office PowerPoint</Application>
  <PresentationFormat>Widescreen</PresentationFormat>
  <Paragraphs>86</Paragraphs>
  <Slides>36</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Calibri</vt:lpstr>
      <vt:lpstr>Gill Sans MT</vt:lpstr>
      <vt:lpstr>inherit</vt:lpstr>
      <vt:lpstr>Times New Roman</vt:lpstr>
      <vt:lpstr>Walbaum Display</vt:lpstr>
      <vt:lpstr>3DFloatVTI</vt:lpstr>
      <vt:lpstr>PowerPoint Presentation</vt:lpstr>
      <vt:lpstr>What we’ll talk about</vt:lpstr>
      <vt:lpstr>PowerPoint Presentation</vt:lpstr>
      <vt:lpstr>motivation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Anouz,Saleh</dc:creator>
  <cp:lastModifiedBy>saleh ramzi</cp:lastModifiedBy>
  <cp:revision>16</cp:revision>
  <dcterms:created xsi:type="dcterms:W3CDTF">2022-03-14T05:13:35Z</dcterms:created>
  <dcterms:modified xsi:type="dcterms:W3CDTF">2023-08-23T16:33:38Z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